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1" r:id="rId1"/>
  </p:sldMasterIdLst>
  <p:notesMasterIdLst>
    <p:notesMasterId r:id="rId46"/>
  </p:notesMasterIdLst>
  <p:sldIdLst>
    <p:sldId id="256" r:id="rId2"/>
    <p:sldId id="257" r:id="rId3"/>
    <p:sldId id="259" r:id="rId4"/>
    <p:sldId id="284" r:id="rId5"/>
    <p:sldId id="293" r:id="rId6"/>
    <p:sldId id="288" r:id="rId7"/>
    <p:sldId id="296" r:id="rId8"/>
    <p:sldId id="305" r:id="rId9"/>
    <p:sldId id="306" r:id="rId10"/>
    <p:sldId id="300" r:id="rId11"/>
    <p:sldId id="260" r:id="rId12"/>
    <p:sldId id="263" r:id="rId13"/>
    <p:sldId id="266" r:id="rId14"/>
    <p:sldId id="269" r:id="rId15"/>
    <p:sldId id="264" r:id="rId16"/>
    <p:sldId id="271" r:id="rId17"/>
    <p:sldId id="272" r:id="rId18"/>
    <p:sldId id="270" r:id="rId19"/>
    <p:sldId id="268" r:id="rId20"/>
    <p:sldId id="274" r:id="rId21"/>
    <p:sldId id="276" r:id="rId22"/>
    <p:sldId id="279" r:id="rId23"/>
    <p:sldId id="281" r:id="rId24"/>
    <p:sldId id="283" r:id="rId25"/>
    <p:sldId id="295" r:id="rId26"/>
    <p:sldId id="294" r:id="rId27"/>
    <p:sldId id="291" r:id="rId28"/>
    <p:sldId id="261" r:id="rId29"/>
    <p:sldId id="258" r:id="rId30"/>
    <p:sldId id="273" r:id="rId31"/>
    <p:sldId id="280" r:id="rId32"/>
    <p:sldId id="275" r:id="rId33"/>
    <p:sldId id="282" r:id="rId34"/>
    <p:sldId id="286" r:id="rId35"/>
    <p:sldId id="285" r:id="rId36"/>
    <p:sldId id="290" r:id="rId37"/>
    <p:sldId id="292" r:id="rId38"/>
    <p:sldId id="297" r:id="rId39"/>
    <p:sldId id="298" r:id="rId40"/>
    <p:sldId id="265" r:id="rId41"/>
    <p:sldId id="299" r:id="rId42"/>
    <p:sldId id="302" r:id="rId43"/>
    <p:sldId id="303" r:id="rId44"/>
    <p:sldId id="304" r:id="rId4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2A9BE97-3257-6F4E-96E9-5FA4A76EB552}">
          <p14:sldIdLst>
            <p14:sldId id="256"/>
            <p14:sldId id="257"/>
          </p14:sldIdLst>
        </p14:section>
        <p14:section name="时间序列学习——申晓达" id="{ACD404DC-20CC-1349-8E4B-C54081D6A690}">
          <p14:sldIdLst>
            <p14:sldId id="259"/>
            <p14:sldId id="284"/>
            <p14:sldId id="293"/>
            <p14:sldId id="288"/>
            <p14:sldId id="296"/>
            <p14:sldId id="305"/>
            <p14:sldId id="306"/>
            <p14:sldId id="300"/>
          </p14:sldIdLst>
        </p14:section>
        <p14:section name="标准化流——郑盼盼" id="{8F8609F1-831F-A14A-8973-A28792BA5836}">
          <p14:sldIdLst>
            <p14:sldId id="260"/>
            <p14:sldId id="263"/>
            <p14:sldId id="266"/>
            <p14:sldId id="269"/>
            <p14:sldId id="264"/>
            <p14:sldId id="271"/>
            <p14:sldId id="272"/>
            <p14:sldId id="270"/>
            <p14:sldId id="268"/>
            <p14:sldId id="274"/>
            <p14:sldId id="276"/>
            <p14:sldId id="279"/>
            <p14:sldId id="281"/>
            <p14:sldId id="283"/>
            <p14:sldId id="295"/>
            <p14:sldId id="294"/>
            <p14:sldId id="291"/>
          </p14:sldIdLst>
        </p14:section>
        <p14:section name="复现+实践——龙裕坤" id="{DE481108-9092-3248-839A-B0A9D06B5632}">
          <p14:sldIdLst>
            <p14:sldId id="261"/>
            <p14:sldId id="258"/>
            <p14:sldId id="273"/>
            <p14:sldId id="280"/>
            <p14:sldId id="275"/>
            <p14:sldId id="282"/>
            <p14:sldId id="286"/>
            <p14:sldId id="285"/>
            <p14:sldId id="290"/>
            <p14:sldId id="292"/>
            <p14:sldId id="297"/>
            <p14:sldId id="298"/>
            <p14:sldId id="265"/>
            <p14:sldId id="299"/>
            <p14:sldId id="302"/>
            <p14:sldId id="303"/>
            <p14:sldId id="30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6249E38-CE55-4F0F-875D-D1AC871B2065}" v="8195" dt="2024-06-13T06:14:19.023"/>
    <p1510:client id="{55799570-EC72-214B-A079-75F07439E0E8}" v="6271" dt="2024-06-13T06:19:16.616"/>
    <p1510:client id="{69847567-F11A-4A4D-AC2C-30B6D6BAACE6}" v="2916" dt="2024-06-12T15:23:10.376"/>
    <p1510:client id="{87D850BA-0735-4836-ACEF-3492E629A892}" v="1372" dt="2024-06-13T06:02:30.18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12"/>
  </p:normalViewPr>
  <p:slideViewPr>
    <p:cSldViewPr snapToGrid="0">
      <p:cViewPr varScale="1">
        <p:scale>
          <a:sx n="103" d="100"/>
          <a:sy n="103" d="100"/>
        </p:scale>
        <p:origin x="89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98F3910-6855-4623-8B0A-0D60FE76F560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AA68C661-CECF-460E-BE9F-BA7EF2B4F4FB}">
      <dgm:prSet custT="1"/>
      <dgm:spPr/>
      <dgm:t>
        <a:bodyPr/>
        <a:lstStyle/>
        <a:p>
          <a:r>
            <a:rPr lang="zh-CN" sz="3000">
              <a:latin typeface="微软雅黑" panose="020B0503020204020204" pitchFamily="34" charset="-122"/>
              <a:ea typeface="微软雅黑" panose="020B0503020204020204" pitchFamily="34" charset="-122"/>
            </a:rPr>
            <a:t>时间序列的动力学学习</a:t>
          </a:r>
          <a:endParaRPr lang="en-US" sz="30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9C5D65E-2EAA-4F61-86D5-0E8513A972A3}" type="parTrans" cxnId="{C1B27BD7-66CC-4DDE-8320-10254C56F823}">
      <dgm:prSet/>
      <dgm:spPr/>
      <dgm:t>
        <a:bodyPr/>
        <a:lstStyle/>
        <a:p>
          <a:endParaRPr lang="en-US"/>
        </a:p>
      </dgm:t>
    </dgm:pt>
    <dgm:pt modelId="{F6FC0786-FD55-43FD-9348-8E585CE5C589}" type="sibTrans" cxnId="{C1B27BD7-66CC-4DDE-8320-10254C56F823}">
      <dgm:prSet/>
      <dgm:spPr/>
      <dgm:t>
        <a:bodyPr/>
        <a:lstStyle/>
        <a:p>
          <a:endParaRPr lang="en-US"/>
        </a:p>
      </dgm:t>
    </dgm:pt>
    <dgm:pt modelId="{621809F9-D8A1-4FAD-A093-658BDF152725}">
      <dgm:prSet custT="1"/>
      <dgm:spPr/>
      <dgm:t>
        <a:bodyPr/>
        <a:lstStyle/>
        <a:p>
          <a:r>
            <a:rPr lang="zh-CN" sz="3000">
              <a:latin typeface="微软雅黑" panose="020B0503020204020204" pitchFamily="34" charset="-122"/>
              <a:ea typeface="微软雅黑" panose="020B0503020204020204" pitchFamily="34" charset="-122"/>
            </a:rPr>
            <a:t>标准化流</a:t>
          </a:r>
          <a:endParaRPr lang="en-US" sz="30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AC10C7D1-9CA6-4228-8B13-D4FCD052BBD2}" type="parTrans" cxnId="{D2D07A3C-A030-4CE0-BF3E-53F02D6166FE}">
      <dgm:prSet/>
      <dgm:spPr/>
      <dgm:t>
        <a:bodyPr/>
        <a:lstStyle/>
        <a:p>
          <a:endParaRPr lang="en-US"/>
        </a:p>
      </dgm:t>
    </dgm:pt>
    <dgm:pt modelId="{86F0AC91-F79E-4126-AAAA-CE10E09ADFF4}" type="sibTrans" cxnId="{D2D07A3C-A030-4CE0-BF3E-53F02D6166FE}">
      <dgm:prSet/>
      <dgm:spPr/>
      <dgm:t>
        <a:bodyPr/>
        <a:lstStyle/>
        <a:p>
          <a:endParaRPr lang="en-US"/>
        </a:p>
      </dgm:t>
    </dgm:pt>
    <dgm:pt modelId="{4FE01C7C-2B5C-4EA5-B8E7-A107A2E0963D}">
      <dgm:prSet custT="1"/>
      <dgm:spPr/>
      <dgm:t>
        <a:bodyPr/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0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信息压缩</a:t>
          </a:r>
          <a:endParaRPr lang="en-US" sz="3000" kern="120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gm:t>
    </dgm:pt>
    <dgm:pt modelId="{EDB196C5-B965-4A28-A4A9-DAEB738E5C0C}" type="parTrans" cxnId="{FC44C7DD-5C45-4FCC-877D-EB922EE23471}">
      <dgm:prSet/>
      <dgm:spPr/>
      <dgm:t>
        <a:bodyPr/>
        <a:lstStyle/>
        <a:p>
          <a:endParaRPr lang="en-US"/>
        </a:p>
      </dgm:t>
    </dgm:pt>
    <dgm:pt modelId="{A40A1146-CB8C-45E7-B7A0-BEC9483D00BD}" type="sibTrans" cxnId="{FC44C7DD-5C45-4FCC-877D-EB922EE23471}">
      <dgm:prSet/>
      <dgm:spPr/>
      <dgm:t>
        <a:bodyPr/>
        <a:lstStyle/>
        <a:p>
          <a:endParaRPr lang="en-US"/>
        </a:p>
      </dgm:t>
    </dgm:pt>
    <dgm:pt modelId="{E21B132D-05A8-49DD-B721-D145E0E6E605}">
      <dgm:prSet custT="1"/>
      <dgm:spPr/>
      <dgm:t>
        <a:bodyPr/>
        <a:lstStyle/>
        <a:p>
          <a:r>
            <a:rPr lang="zh-CN" altLang="en-US" sz="3000">
              <a:latin typeface="微软雅黑" panose="020B0503020204020204" pitchFamily="34" charset="-122"/>
              <a:ea typeface="微软雅黑" panose="020B0503020204020204" pitchFamily="34" charset="-122"/>
            </a:rPr>
            <a:t>实际应用</a:t>
          </a:r>
          <a:endParaRPr lang="en-US" sz="30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B8C2F79F-D4E9-456C-9557-8EDE7670523B}" type="parTrans" cxnId="{6DD0422B-5D98-4FD4-AEB4-80E0D15C9459}">
      <dgm:prSet/>
      <dgm:spPr/>
      <dgm:t>
        <a:bodyPr/>
        <a:lstStyle/>
        <a:p>
          <a:endParaRPr lang="en-US"/>
        </a:p>
      </dgm:t>
    </dgm:pt>
    <dgm:pt modelId="{E798DD03-1D72-4BC3-B4E4-633E92F07171}" type="sibTrans" cxnId="{6DD0422B-5D98-4FD4-AEB4-80E0D15C9459}">
      <dgm:prSet/>
      <dgm:spPr/>
      <dgm:t>
        <a:bodyPr/>
        <a:lstStyle/>
        <a:p>
          <a:endParaRPr lang="en-US"/>
        </a:p>
      </dgm:t>
    </dgm:pt>
    <dgm:pt modelId="{BB0FC8DA-5B58-4658-ADC4-0D4F244BDD89}" type="pres">
      <dgm:prSet presAssocID="{098F3910-6855-4623-8B0A-0D60FE76F560}" presName="vert0" presStyleCnt="0">
        <dgm:presLayoutVars>
          <dgm:dir/>
          <dgm:animOne val="branch"/>
          <dgm:animLvl val="lvl"/>
        </dgm:presLayoutVars>
      </dgm:prSet>
      <dgm:spPr/>
    </dgm:pt>
    <dgm:pt modelId="{6B9959B7-4AD5-4CEA-9736-0331180375F5}" type="pres">
      <dgm:prSet presAssocID="{AA68C661-CECF-460E-BE9F-BA7EF2B4F4FB}" presName="thickLine" presStyleLbl="alignNode1" presStyleIdx="0" presStyleCnt="4"/>
      <dgm:spPr/>
    </dgm:pt>
    <dgm:pt modelId="{D50B1251-AC53-43D9-BA8D-40736CA7E3CF}" type="pres">
      <dgm:prSet presAssocID="{AA68C661-CECF-460E-BE9F-BA7EF2B4F4FB}" presName="horz1" presStyleCnt="0"/>
      <dgm:spPr/>
    </dgm:pt>
    <dgm:pt modelId="{A700ADDC-1383-40B3-BDAA-2FF59F90D308}" type="pres">
      <dgm:prSet presAssocID="{AA68C661-CECF-460E-BE9F-BA7EF2B4F4FB}" presName="tx1" presStyleLbl="revTx" presStyleIdx="0" presStyleCnt="4"/>
      <dgm:spPr/>
    </dgm:pt>
    <dgm:pt modelId="{05264BF0-0384-42A6-B78B-DDD62AFD0225}" type="pres">
      <dgm:prSet presAssocID="{AA68C661-CECF-460E-BE9F-BA7EF2B4F4FB}" presName="vert1" presStyleCnt="0"/>
      <dgm:spPr/>
    </dgm:pt>
    <dgm:pt modelId="{495A3828-785D-4707-A107-1CA34F17392F}" type="pres">
      <dgm:prSet presAssocID="{621809F9-D8A1-4FAD-A093-658BDF152725}" presName="thickLine" presStyleLbl="alignNode1" presStyleIdx="1" presStyleCnt="4"/>
      <dgm:spPr/>
    </dgm:pt>
    <dgm:pt modelId="{CFEEBC59-477F-483A-A006-F4A709BBF6BE}" type="pres">
      <dgm:prSet presAssocID="{621809F9-D8A1-4FAD-A093-658BDF152725}" presName="horz1" presStyleCnt="0"/>
      <dgm:spPr/>
    </dgm:pt>
    <dgm:pt modelId="{145D44BD-981D-434C-8344-B7444D77B6DB}" type="pres">
      <dgm:prSet presAssocID="{621809F9-D8A1-4FAD-A093-658BDF152725}" presName="tx1" presStyleLbl="revTx" presStyleIdx="1" presStyleCnt="4"/>
      <dgm:spPr/>
    </dgm:pt>
    <dgm:pt modelId="{6027C744-50D4-4472-AA38-ABDE83A99626}" type="pres">
      <dgm:prSet presAssocID="{621809F9-D8A1-4FAD-A093-658BDF152725}" presName="vert1" presStyleCnt="0"/>
      <dgm:spPr/>
    </dgm:pt>
    <dgm:pt modelId="{65BDE73B-7261-4740-B886-512464E99551}" type="pres">
      <dgm:prSet presAssocID="{4FE01C7C-2B5C-4EA5-B8E7-A107A2E0963D}" presName="thickLine" presStyleLbl="alignNode1" presStyleIdx="2" presStyleCnt="4"/>
      <dgm:spPr/>
    </dgm:pt>
    <dgm:pt modelId="{E817C2AE-CB1F-4528-A16C-2FDECE02859D}" type="pres">
      <dgm:prSet presAssocID="{4FE01C7C-2B5C-4EA5-B8E7-A107A2E0963D}" presName="horz1" presStyleCnt="0"/>
      <dgm:spPr/>
    </dgm:pt>
    <dgm:pt modelId="{2B63C953-A39F-41B8-8347-749860A767E3}" type="pres">
      <dgm:prSet presAssocID="{4FE01C7C-2B5C-4EA5-B8E7-A107A2E0963D}" presName="tx1" presStyleLbl="revTx" presStyleIdx="2" presStyleCnt="4"/>
      <dgm:spPr/>
    </dgm:pt>
    <dgm:pt modelId="{8C7B46B9-5F5B-40B5-863F-B3DB3099203E}" type="pres">
      <dgm:prSet presAssocID="{4FE01C7C-2B5C-4EA5-B8E7-A107A2E0963D}" presName="vert1" presStyleCnt="0"/>
      <dgm:spPr/>
    </dgm:pt>
    <dgm:pt modelId="{798369FE-94D9-4F7B-9CCB-6248EB7DF76B}" type="pres">
      <dgm:prSet presAssocID="{E21B132D-05A8-49DD-B721-D145E0E6E605}" presName="thickLine" presStyleLbl="alignNode1" presStyleIdx="3" presStyleCnt="4"/>
      <dgm:spPr/>
    </dgm:pt>
    <dgm:pt modelId="{06CFF6AF-D102-4D9B-9A20-72B095FD47DA}" type="pres">
      <dgm:prSet presAssocID="{E21B132D-05A8-49DD-B721-D145E0E6E605}" presName="horz1" presStyleCnt="0"/>
      <dgm:spPr/>
    </dgm:pt>
    <dgm:pt modelId="{EA6B2540-7A84-4E49-8A7B-5028EA204F6C}" type="pres">
      <dgm:prSet presAssocID="{E21B132D-05A8-49DD-B721-D145E0E6E605}" presName="tx1" presStyleLbl="revTx" presStyleIdx="3" presStyleCnt="4"/>
      <dgm:spPr/>
    </dgm:pt>
    <dgm:pt modelId="{E485D713-D1F7-4860-A05F-01D03DCF03DC}" type="pres">
      <dgm:prSet presAssocID="{E21B132D-05A8-49DD-B721-D145E0E6E605}" presName="vert1" presStyleCnt="0"/>
      <dgm:spPr/>
    </dgm:pt>
  </dgm:ptLst>
  <dgm:cxnLst>
    <dgm:cxn modelId="{CFF2E908-1EF2-47E2-8013-113CE0047F9C}" type="presOf" srcId="{AA68C661-CECF-460E-BE9F-BA7EF2B4F4FB}" destId="{A700ADDC-1383-40B3-BDAA-2FF59F90D308}" srcOrd="0" destOrd="0" presId="urn:microsoft.com/office/officeart/2008/layout/LinedList"/>
    <dgm:cxn modelId="{81827124-FF26-4F38-9DC1-D4E712CF71E6}" type="presOf" srcId="{E21B132D-05A8-49DD-B721-D145E0E6E605}" destId="{EA6B2540-7A84-4E49-8A7B-5028EA204F6C}" srcOrd="0" destOrd="0" presId="urn:microsoft.com/office/officeart/2008/layout/LinedList"/>
    <dgm:cxn modelId="{6DD0422B-5D98-4FD4-AEB4-80E0D15C9459}" srcId="{098F3910-6855-4623-8B0A-0D60FE76F560}" destId="{E21B132D-05A8-49DD-B721-D145E0E6E605}" srcOrd="3" destOrd="0" parTransId="{B8C2F79F-D4E9-456C-9557-8EDE7670523B}" sibTransId="{E798DD03-1D72-4BC3-B4E4-633E92F07171}"/>
    <dgm:cxn modelId="{D2D07A3C-A030-4CE0-BF3E-53F02D6166FE}" srcId="{098F3910-6855-4623-8B0A-0D60FE76F560}" destId="{621809F9-D8A1-4FAD-A093-658BDF152725}" srcOrd="1" destOrd="0" parTransId="{AC10C7D1-9CA6-4228-8B13-D4FCD052BBD2}" sibTransId="{86F0AC91-F79E-4126-AAAA-CE10E09ADFF4}"/>
    <dgm:cxn modelId="{42F37B5B-8AFC-446B-BF38-281A2D1A112C}" type="presOf" srcId="{4FE01C7C-2B5C-4EA5-B8E7-A107A2E0963D}" destId="{2B63C953-A39F-41B8-8347-749860A767E3}" srcOrd="0" destOrd="0" presId="urn:microsoft.com/office/officeart/2008/layout/LinedList"/>
    <dgm:cxn modelId="{88DA93B2-0C99-4EE2-83DE-0C4F692C191B}" type="presOf" srcId="{621809F9-D8A1-4FAD-A093-658BDF152725}" destId="{145D44BD-981D-434C-8344-B7444D77B6DB}" srcOrd="0" destOrd="0" presId="urn:microsoft.com/office/officeart/2008/layout/LinedList"/>
    <dgm:cxn modelId="{C1B27BD7-66CC-4DDE-8320-10254C56F823}" srcId="{098F3910-6855-4623-8B0A-0D60FE76F560}" destId="{AA68C661-CECF-460E-BE9F-BA7EF2B4F4FB}" srcOrd="0" destOrd="0" parTransId="{79C5D65E-2EAA-4F61-86D5-0E8513A972A3}" sibTransId="{F6FC0786-FD55-43FD-9348-8E585CE5C589}"/>
    <dgm:cxn modelId="{FC44C7DD-5C45-4FCC-877D-EB922EE23471}" srcId="{098F3910-6855-4623-8B0A-0D60FE76F560}" destId="{4FE01C7C-2B5C-4EA5-B8E7-A107A2E0963D}" srcOrd="2" destOrd="0" parTransId="{EDB196C5-B965-4A28-A4A9-DAEB738E5C0C}" sibTransId="{A40A1146-CB8C-45E7-B7A0-BEC9483D00BD}"/>
    <dgm:cxn modelId="{043B26F4-162A-4351-9C83-E2CBE98F9839}" type="presOf" srcId="{098F3910-6855-4623-8B0A-0D60FE76F560}" destId="{BB0FC8DA-5B58-4658-ADC4-0D4F244BDD89}" srcOrd="0" destOrd="0" presId="urn:microsoft.com/office/officeart/2008/layout/LinedList"/>
    <dgm:cxn modelId="{77E013A5-E3D1-42CB-A203-85DDCBAD04B1}" type="presParOf" srcId="{BB0FC8DA-5B58-4658-ADC4-0D4F244BDD89}" destId="{6B9959B7-4AD5-4CEA-9736-0331180375F5}" srcOrd="0" destOrd="0" presId="urn:microsoft.com/office/officeart/2008/layout/LinedList"/>
    <dgm:cxn modelId="{4488C3FA-05FB-4419-957F-C289E32E05CC}" type="presParOf" srcId="{BB0FC8DA-5B58-4658-ADC4-0D4F244BDD89}" destId="{D50B1251-AC53-43D9-BA8D-40736CA7E3CF}" srcOrd="1" destOrd="0" presId="urn:microsoft.com/office/officeart/2008/layout/LinedList"/>
    <dgm:cxn modelId="{7E13137B-9565-48D3-B1C0-292A99BFCFE3}" type="presParOf" srcId="{D50B1251-AC53-43D9-BA8D-40736CA7E3CF}" destId="{A700ADDC-1383-40B3-BDAA-2FF59F90D308}" srcOrd="0" destOrd="0" presId="urn:microsoft.com/office/officeart/2008/layout/LinedList"/>
    <dgm:cxn modelId="{0EF3CEAF-ECAC-4A46-95B1-B358ABBD83DD}" type="presParOf" srcId="{D50B1251-AC53-43D9-BA8D-40736CA7E3CF}" destId="{05264BF0-0384-42A6-B78B-DDD62AFD0225}" srcOrd="1" destOrd="0" presId="urn:microsoft.com/office/officeart/2008/layout/LinedList"/>
    <dgm:cxn modelId="{7CC3EF39-9787-4C1A-9E54-096939B9A636}" type="presParOf" srcId="{BB0FC8DA-5B58-4658-ADC4-0D4F244BDD89}" destId="{495A3828-785D-4707-A107-1CA34F17392F}" srcOrd="2" destOrd="0" presId="urn:microsoft.com/office/officeart/2008/layout/LinedList"/>
    <dgm:cxn modelId="{C1E9F3F6-86BC-4C67-B248-08C38814E1E6}" type="presParOf" srcId="{BB0FC8DA-5B58-4658-ADC4-0D4F244BDD89}" destId="{CFEEBC59-477F-483A-A006-F4A709BBF6BE}" srcOrd="3" destOrd="0" presId="urn:microsoft.com/office/officeart/2008/layout/LinedList"/>
    <dgm:cxn modelId="{D245F738-73A1-4F0D-A320-3F0275D793C3}" type="presParOf" srcId="{CFEEBC59-477F-483A-A006-F4A709BBF6BE}" destId="{145D44BD-981D-434C-8344-B7444D77B6DB}" srcOrd="0" destOrd="0" presId="urn:microsoft.com/office/officeart/2008/layout/LinedList"/>
    <dgm:cxn modelId="{54969B53-5FDC-498B-93DD-03514EDD5D42}" type="presParOf" srcId="{CFEEBC59-477F-483A-A006-F4A709BBF6BE}" destId="{6027C744-50D4-4472-AA38-ABDE83A99626}" srcOrd="1" destOrd="0" presId="urn:microsoft.com/office/officeart/2008/layout/LinedList"/>
    <dgm:cxn modelId="{870F754C-5404-477F-997E-F04B98B5AA72}" type="presParOf" srcId="{BB0FC8DA-5B58-4658-ADC4-0D4F244BDD89}" destId="{65BDE73B-7261-4740-B886-512464E99551}" srcOrd="4" destOrd="0" presId="urn:microsoft.com/office/officeart/2008/layout/LinedList"/>
    <dgm:cxn modelId="{F8DABA09-0130-4860-BDA3-B61A3E6A26FA}" type="presParOf" srcId="{BB0FC8DA-5B58-4658-ADC4-0D4F244BDD89}" destId="{E817C2AE-CB1F-4528-A16C-2FDECE02859D}" srcOrd="5" destOrd="0" presId="urn:microsoft.com/office/officeart/2008/layout/LinedList"/>
    <dgm:cxn modelId="{8FB81EA9-E02B-4055-B634-F6D605101483}" type="presParOf" srcId="{E817C2AE-CB1F-4528-A16C-2FDECE02859D}" destId="{2B63C953-A39F-41B8-8347-749860A767E3}" srcOrd="0" destOrd="0" presId="urn:microsoft.com/office/officeart/2008/layout/LinedList"/>
    <dgm:cxn modelId="{BA5AC753-316C-4BEB-8F9D-BA9EE1B46931}" type="presParOf" srcId="{E817C2AE-CB1F-4528-A16C-2FDECE02859D}" destId="{8C7B46B9-5F5B-40B5-863F-B3DB3099203E}" srcOrd="1" destOrd="0" presId="urn:microsoft.com/office/officeart/2008/layout/LinedList"/>
    <dgm:cxn modelId="{8F6BB17B-DAEB-4654-9AC0-681D89B66EF3}" type="presParOf" srcId="{BB0FC8DA-5B58-4658-ADC4-0D4F244BDD89}" destId="{798369FE-94D9-4F7B-9CCB-6248EB7DF76B}" srcOrd="6" destOrd="0" presId="urn:microsoft.com/office/officeart/2008/layout/LinedList"/>
    <dgm:cxn modelId="{BB85E287-2E21-4542-86F4-5028011D033D}" type="presParOf" srcId="{BB0FC8DA-5B58-4658-ADC4-0D4F244BDD89}" destId="{06CFF6AF-D102-4D9B-9A20-72B095FD47DA}" srcOrd="7" destOrd="0" presId="urn:microsoft.com/office/officeart/2008/layout/LinedList"/>
    <dgm:cxn modelId="{6A53790D-8200-4DAA-AEE7-2577DC6B1EE6}" type="presParOf" srcId="{06CFF6AF-D102-4D9B-9A20-72B095FD47DA}" destId="{EA6B2540-7A84-4E49-8A7B-5028EA204F6C}" srcOrd="0" destOrd="0" presId="urn:microsoft.com/office/officeart/2008/layout/LinedList"/>
    <dgm:cxn modelId="{73E68B56-14E1-48D2-BB53-21EDF60D9BAD}" type="presParOf" srcId="{06CFF6AF-D102-4D9B-9A20-72B095FD47DA}" destId="{E485D713-D1F7-4860-A05F-01D03DCF03DC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9959B7-4AD5-4CEA-9736-0331180375F5}">
      <dsp:nvSpPr>
        <dsp:cNvPr id="0" name=""/>
        <dsp:cNvSpPr/>
      </dsp:nvSpPr>
      <dsp:spPr>
        <a:xfrm>
          <a:off x="0" y="0"/>
          <a:ext cx="694944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00ADDC-1383-40B3-BDAA-2FF59F90D308}">
      <dsp:nvSpPr>
        <dsp:cNvPr id="0" name=""/>
        <dsp:cNvSpPr/>
      </dsp:nvSpPr>
      <dsp:spPr>
        <a:xfrm>
          <a:off x="0" y="0"/>
          <a:ext cx="6949440" cy="14466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3000" kern="1200">
              <a:latin typeface="微软雅黑" panose="020B0503020204020204" pitchFamily="34" charset="-122"/>
              <a:ea typeface="微软雅黑" panose="020B0503020204020204" pitchFamily="34" charset="-122"/>
            </a:rPr>
            <a:t>时间序列的动力学学习</a:t>
          </a:r>
          <a:endParaRPr lang="en-US" sz="3000" kern="120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0" y="0"/>
        <a:ext cx="6949440" cy="1446659"/>
      </dsp:txXfrm>
    </dsp:sp>
    <dsp:sp modelId="{495A3828-785D-4707-A107-1CA34F17392F}">
      <dsp:nvSpPr>
        <dsp:cNvPr id="0" name=""/>
        <dsp:cNvSpPr/>
      </dsp:nvSpPr>
      <dsp:spPr>
        <a:xfrm>
          <a:off x="0" y="1446659"/>
          <a:ext cx="6949440" cy="0"/>
        </a:xfrm>
        <a:prstGeom prst="line">
          <a:avLst/>
        </a:prstGeom>
        <a:solidFill>
          <a:schemeClr val="accent2">
            <a:hueOff val="-347110"/>
            <a:satOff val="-7210"/>
            <a:lumOff val="-1961"/>
            <a:alphaOff val="0"/>
          </a:schemeClr>
        </a:solidFill>
        <a:ln w="12700" cap="flat" cmpd="sng" algn="ctr">
          <a:solidFill>
            <a:schemeClr val="accent2">
              <a:hueOff val="-347110"/>
              <a:satOff val="-7210"/>
              <a:lumOff val="-196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45D44BD-981D-434C-8344-B7444D77B6DB}">
      <dsp:nvSpPr>
        <dsp:cNvPr id="0" name=""/>
        <dsp:cNvSpPr/>
      </dsp:nvSpPr>
      <dsp:spPr>
        <a:xfrm>
          <a:off x="0" y="1446659"/>
          <a:ext cx="6949440" cy="14466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3000" kern="1200">
              <a:latin typeface="微软雅黑" panose="020B0503020204020204" pitchFamily="34" charset="-122"/>
              <a:ea typeface="微软雅黑" panose="020B0503020204020204" pitchFamily="34" charset="-122"/>
            </a:rPr>
            <a:t>标准化流</a:t>
          </a:r>
          <a:endParaRPr lang="en-US" sz="3000" kern="120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0" y="1446659"/>
        <a:ext cx="6949440" cy="1446659"/>
      </dsp:txXfrm>
    </dsp:sp>
    <dsp:sp modelId="{65BDE73B-7261-4740-B886-512464E99551}">
      <dsp:nvSpPr>
        <dsp:cNvPr id="0" name=""/>
        <dsp:cNvSpPr/>
      </dsp:nvSpPr>
      <dsp:spPr>
        <a:xfrm>
          <a:off x="0" y="2893318"/>
          <a:ext cx="6949440" cy="0"/>
        </a:xfrm>
        <a:prstGeom prst="line">
          <a:avLst/>
        </a:prstGeom>
        <a:solidFill>
          <a:schemeClr val="accent2">
            <a:hueOff val="-694219"/>
            <a:satOff val="-14421"/>
            <a:lumOff val="-3921"/>
            <a:alphaOff val="0"/>
          </a:schemeClr>
        </a:solidFill>
        <a:ln w="12700" cap="flat" cmpd="sng" algn="ctr">
          <a:solidFill>
            <a:schemeClr val="accent2">
              <a:hueOff val="-694219"/>
              <a:satOff val="-14421"/>
              <a:lumOff val="-392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B63C953-A39F-41B8-8347-749860A767E3}">
      <dsp:nvSpPr>
        <dsp:cNvPr id="0" name=""/>
        <dsp:cNvSpPr/>
      </dsp:nvSpPr>
      <dsp:spPr>
        <a:xfrm>
          <a:off x="0" y="2893318"/>
          <a:ext cx="6949440" cy="14466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0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信息压缩</a:t>
          </a:r>
          <a:endParaRPr lang="en-US" sz="3000" kern="120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sp:txBody>
      <dsp:txXfrm>
        <a:off x="0" y="2893318"/>
        <a:ext cx="6949440" cy="1446659"/>
      </dsp:txXfrm>
    </dsp:sp>
    <dsp:sp modelId="{798369FE-94D9-4F7B-9CCB-6248EB7DF76B}">
      <dsp:nvSpPr>
        <dsp:cNvPr id="0" name=""/>
        <dsp:cNvSpPr/>
      </dsp:nvSpPr>
      <dsp:spPr>
        <a:xfrm>
          <a:off x="0" y="4339978"/>
          <a:ext cx="6949440" cy="0"/>
        </a:xfrm>
        <a:prstGeom prst="line">
          <a:avLst/>
        </a:prstGeom>
        <a:solidFill>
          <a:schemeClr val="accent2">
            <a:hueOff val="-1041329"/>
            <a:satOff val="-21631"/>
            <a:lumOff val="-5882"/>
            <a:alphaOff val="0"/>
          </a:schemeClr>
        </a:solidFill>
        <a:ln w="12700" cap="flat" cmpd="sng" algn="ctr">
          <a:solidFill>
            <a:schemeClr val="accent2">
              <a:hueOff val="-1041329"/>
              <a:satOff val="-21631"/>
              <a:lumOff val="-588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6B2540-7A84-4E49-8A7B-5028EA204F6C}">
      <dsp:nvSpPr>
        <dsp:cNvPr id="0" name=""/>
        <dsp:cNvSpPr/>
      </dsp:nvSpPr>
      <dsp:spPr>
        <a:xfrm>
          <a:off x="0" y="4339978"/>
          <a:ext cx="6949440" cy="14466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000" kern="1200">
              <a:latin typeface="微软雅黑" panose="020B0503020204020204" pitchFamily="34" charset="-122"/>
              <a:ea typeface="微软雅黑" panose="020B0503020204020204" pitchFamily="34" charset="-122"/>
            </a:rPr>
            <a:t>实际应用</a:t>
          </a:r>
          <a:endParaRPr lang="en-US" sz="3000" kern="120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0" y="4339978"/>
        <a:ext cx="6949440" cy="144665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05B761-1BCA-1E4C-88DF-9D3C0243B8F8}" type="datetimeFigureOut">
              <a:rPr lang="en-CN" smtClean="0"/>
              <a:t>2024/6/22</a:t>
            </a:fld>
            <a:endParaRPr lang="en-C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216395-2A60-FA47-A26B-333EA7ADB857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7768033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216395-2A60-FA47-A26B-333EA7ADB857}" type="slidenum">
              <a:rPr lang="en-CN" smtClean="0"/>
              <a:t>1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1047669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216395-2A60-FA47-A26B-333EA7ADB857}" type="slidenum">
              <a:rPr lang="en-CN" smtClean="0"/>
              <a:t>17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8011146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216395-2A60-FA47-A26B-333EA7ADB857}" type="slidenum">
              <a:rPr lang="en-CN" smtClean="0"/>
              <a:t>19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7021299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216395-2A60-FA47-A26B-333EA7ADB857}" type="slidenum">
              <a:rPr lang="en-CN" smtClean="0"/>
              <a:t>22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7391220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216395-2A60-FA47-A26B-333EA7ADB857}" type="slidenum">
              <a:rPr lang="en-CN" smtClean="0"/>
              <a:t>23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3044789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216395-2A60-FA47-A26B-333EA7ADB857}" type="slidenum">
              <a:rPr lang="en-CN" smtClean="0"/>
              <a:t>24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9611538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216395-2A60-FA47-A26B-333EA7ADB857}" type="slidenum">
              <a:rPr lang="en-CN" smtClean="0"/>
              <a:t>25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453538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216395-2A60-FA47-A26B-333EA7ADB857}" type="slidenum">
              <a:rPr lang="en-CN" smtClean="0"/>
              <a:t>26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6128000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216395-2A60-FA47-A26B-333EA7ADB857}" type="slidenum">
              <a:rPr lang="en-CN" smtClean="0"/>
              <a:t>27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9679814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216395-2A60-FA47-A26B-333EA7ADB857}" type="slidenum">
              <a:rPr lang="en-CN" smtClean="0"/>
              <a:t>28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09166732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216395-2A60-FA47-A26B-333EA7ADB857}" type="slidenum">
              <a:rPr lang="en-CN" smtClean="0"/>
              <a:t>31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2793981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216395-2A60-FA47-A26B-333EA7ADB857}" type="slidenum">
              <a:rPr lang="en-CN" smtClean="0"/>
              <a:t>2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82673690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216395-2A60-FA47-A26B-333EA7ADB857}" type="slidenum">
              <a:rPr lang="en-CN" smtClean="0"/>
              <a:t>40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1820155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216395-2A60-FA47-A26B-333EA7ADB857}" type="slidenum">
              <a:rPr lang="en-CN" smtClean="0"/>
              <a:t>3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5286270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216395-2A60-FA47-A26B-333EA7ADB857}" type="slidenum">
              <a:rPr lang="en-CN" smtClean="0"/>
              <a:t>11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5146125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216395-2A60-FA47-A26B-333EA7ADB857}" type="slidenum">
              <a:rPr lang="en-CN" smtClean="0"/>
              <a:t>12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2183195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216395-2A60-FA47-A26B-333EA7ADB857}" type="slidenum">
              <a:rPr lang="en-CN" smtClean="0"/>
              <a:t>13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9788458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216395-2A60-FA47-A26B-333EA7ADB857}" type="slidenum">
              <a:rPr lang="en-CN" smtClean="0"/>
              <a:t>14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4056849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216395-2A60-FA47-A26B-333EA7ADB857}" type="slidenum">
              <a:rPr lang="en-CN" smtClean="0"/>
              <a:t>15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0618966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216395-2A60-FA47-A26B-333EA7ADB857}" type="slidenum">
              <a:rPr lang="en-CN" smtClean="0"/>
              <a:t>16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3342132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01923" y="1122363"/>
            <a:ext cx="7588155" cy="2621154"/>
          </a:xfrm>
        </p:spPr>
        <p:txBody>
          <a:bodyPr anchor="b"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01923" y="3843708"/>
            <a:ext cx="7588155" cy="1414091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8FA71-3A18-48C0-980F-4B68F7F63042}" type="datetime1">
              <a:rPr lang="en-US" smtClean="0"/>
              <a:t>6/22/24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2193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E956D-CB73-C986-F100-46487310D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515600" cy="113225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423E6A-A07C-BF0D-EA30-9A8A854E48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12648" y="1680898"/>
            <a:ext cx="10515600" cy="449606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DC9908-8F95-8DFC-72CC-158552B56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4EDB3-C0E8-45F8-9E1D-1B6C8D1880C0}" type="datetime1">
              <a:rPr lang="en-US" smtClean="0"/>
              <a:t>6/22/24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26C9BE-9060-50CB-2BB7-07307FF89A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4A835B-97D3-BC22-F0B8-4986D4636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3715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85B0252-346C-F6F4-3642-19F571550D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634888" y="578497"/>
            <a:ext cx="2047037" cy="5598466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98DA36-7351-9D6A-518B-678AB8A507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578497"/>
            <a:ext cx="8796688" cy="559846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46BDFF-D746-836C-04B8-CA89AD5D1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0EC4B-54ED-4041-B552-9BA760FA3DBA}" type="datetime1">
              <a:rPr lang="en-US" smtClean="0"/>
              <a:t>6/22/24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9AA929-A9E6-FF9C-0C59-177F892D6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16D893-7E81-90DC-4139-7687B39C3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4314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="0" i="0">
                <a:latin typeface="DengXian" panose="02010600030101010101" pitchFamily="2" charset="-122"/>
                <a:ea typeface="DengXian" panose="02010600030101010101" pitchFamily="2" charset="-122"/>
              </a:defRPr>
            </a:lvl1pPr>
            <a:lvl2pPr>
              <a:defRPr b="0" i="0">
                <a:latin typeface="DengXian" panose="02010600030101010101" pitchFamily="2" charset="-122"/>
                <a:ea typeface="DengXian" panose="02010600030101010101" pitchFamily="2" charset="-122"/>
              </a:defRPr>
            </a:lvl2pPr>
            <a:lvl3pPr>
              <a:defRPr b="0" i="0">
                <a:latin typeface="DengXian" panose="02010600030101010101" pitchFamily="2" charset="-122"/>
                <a:ea typeface="DengXian" panose="02010600030101010101" pitchFamily="2" charset="-122"/>
              </a:defRPr>
            </a:lvl3pPr>
            <a:lvl4pPr>
              <a:defRPr b="0" i="0">
                <a:latin typeface="DengXian" panose="02010600030101010101" pitchFamily="2" charset="-122"/>
                <a:ea typeface="DengXian" panose="02010600030101010101" pitchFamily="2" charset="-122"/>
              </a:defRPr>
            </a:lvl4pPr>
            <a:lvl5pPr>
              <a:defRPr b="0" i="0">
                <a:latin typeface="DengXian" panose="02010600030101010101" pitchFamily="2" charset="-122"/>
                <a:ea typeface="DengXian" panose="02010600030101010101" pitchFamily="2" charset="-122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1210E-201E-4473-82AC-2466F5386C38}" type="datetime1">
              <a:rPr lang="en-US" smtClean="0"/>
              <a:t>6/22/24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4856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D06AF-EF87-8489-2C82-DEB90B7EF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381" y="553616"/>
            <a:ext cx="8273140" cy="4008859"/>
          </a:xfrm>
        </p:spPr>
        <p:txBody>
          <a:bodyPr anchor="t">
            <a:normAutofit/>
          </a:bodyPr>
          <a:lstStyle>
            <a:lvl1pPr>
              <a:defRPr sz="5400" cap="all" baseline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8E5678-CA38-1318-9EA2-5E0A4F9A59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3380" y="4589463"/>
            <a:ext cx="8273140" cy="1384617"/>
          </a:xfrm>
        </p:spPr>
        <p:txBody>
          <a:bodyPr anchor="b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E99186-7E5A-60AF-DE69-5C7DA7161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EA198-6CAB-4B8F-B93F-1F9C8C4B6CE7}" type="datetime1">
              <a:rPr lang="en-US" smtClean="0"/>
              <a:t>6/22/24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FA13D1-1FBA-E820-323B-77B41F1A6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39BE85-85F6-4636-C651-D87CC969A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0309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741152" cy="1132258"/>
          </a:xfrm>
        </p:spPr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2E861E-DFBA-B4AA-9356-CDE3D3F57C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648" y="1825625"/>
            <a:ext cx="5181600" cy="4351338"/>
          </a:xfrm>
        </p:spPr>
        <p:txBody>
          <a:bodyPr/>
          <a:lstStyle>
            <a:lvl1pPr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1D7538-EC5A-3EE7-176F-A58920C507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6041F-4525-44D5-AA4F-332294BF1F56}" type="datetime1">
              <a:rPr lang="en-US" smtClean="0"/>
              <a:t>6/22/24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0876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47396"/>
            <a:ext cx="10745788" cy="114329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685735"/>
            <a:ext cx="5157787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DA52B0-7419-A946-4523-6D34BCAD26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" y="2386894"/>
            <a:ext cx="5157787" cy="37650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5735"/>
            <a:ext cx="5183188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BAE980-E611-98B5-04E9-DE4584B0E3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199" y="2386894"/>
            <a:ext cx="5183189" cy="37650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57091-BBDF-4EB9-BA6B-2BB67AC4FC0F}" type="datetime1">
              <a:rPr lang="en-US" smtClean="0"/>
              <a:t>6/22/24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2280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B226B-77A6-410C-9796-083F278E0125}" type="datetime1">
              <a:rPr lang="en-US" smtClean="0"/>
              <a:t>6/22/24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26025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A578B-D289-4C40-8593-3D356C49DA58}" type="datetime1">
              <a:rPr lang="en-US" smtClean="0"/>
              <a:t>6/22/24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63885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160" y="553616"/>
            <a:ext cx="3595634" cy="1757505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4708" y="553616"/>
            <a:ext cx="6279741" cy="54864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97160" y="2311121"/>
            <a:ext cx="3595634" cy="3728895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DFAE3-14DB-48A7-A80F-80DDB072CE3D}" type="datetime1">
              <a:rPr lang="en-US" smtClean="0"/>
              <a:t>6/22/24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7451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557784"/>
            <a:ext cx="3595634" cy="2212313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063319" y="657103"/>
            <a:ext cx="6483687" cy="555590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1" y="2826137"/>
            <a:ext cx="3585586" cy="3434638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5EAEF-6478-4102-8F5D-A5FE9FC97ACB}" type="datetime1">
              <a:rPr lang="en-US" smtClean="0"/>
              <a:t>6/22/24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4884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653578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7" y="1715532"/>
            <a:ext cx="10653579" cy="4593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5753E-AF8A-7E04-8A1A-205B755A0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7160" y="6453002"/>
            <a:ext cx="34943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67F45AC6-C491-4585-A584-9CE2AF7D5500}" type="datetime1">
              <a:rPr lang="en-US" smtClean="0"/>
              <a:t>6/22/24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1B7C8-DA74-800B-EE14-A39E9DB32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76521" y="6453002"/>
            <a:ext cx="28054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1647D-0DF0-CA1B-F723-EF7B8F508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2162" y="6453002"/>
            <a:ext cx="4292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4510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6" r:id="rId1"/>
    <p:sldLayoutId id="2147483797" r:id="rId2"/>
    <p:sldLayoutId id="2147483798" r:id="rId3"/>
    <p:sldLayoutId id="2147483799" r:id="rId4"/>
    <p:sldLayoutId id="2147483800" r:id="rId5"/>
    <p:sldLayoutId id="2147483794" r:id="rId6"/>
    <p:sldLayoutId id="2147483790" r:id="rId7"/>
    <p:sldLayoutId id="2147483791" r:id="rId8"/>
    <p:sldLayoutId id="2147483792" r:id="rId9"/>
    <p:sldLayoutId id="2147483793" r:id="rId10"/>
    <p:sldLayoutId id="2147483795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20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microsoft.com/office/2007/relationships/media" Target="../media/media2.mp4"/><Relationship Id="rId7" Type="http://schemas.openxmlformats.org/officeDocument/2006/relationships/image" Target="../media/image51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microsoft.com/office/2007/relationships/media" Target="../media/media4.mp4"/><Relationship Id="rId7" Type="http://schemas.openxmlformats.org/officeDocument/2006/relationships/image" Target="../media/image53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notesSlide" Target="../notesSlides/notesSlide16.xml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4.mp4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microsoft.com/office/2007/relationships/media" Target="../media/media6.mp4"/><Relationship Id="rId7" Type="http://schemas.openxmlformats.org/officeDocument/2006/relationships/image" Target="../media/image55.png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notesSlide" Target="../notesSlides/notesSlide17.xml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6.mp4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gif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gif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806.07366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sv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ED587E41-605C-A8E4-8BA5-0E0B3797C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A8BEE7-8DC3-934F-3974-0E8290738B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091" b="14416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EBD48A03-0DF9-3063-CB15-1BC2AEC79F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611906"/>
            <a:ext cx="12191999" cy="1246094"/>
          </a:xfrm>
          <a:prstGeom prst="rect">
            <a:avLst/>
          </a:prstGeom>
          <a:solidFill>
            <a:schemeClr val="bg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00E42491-2231-DE70-2D5C-FD29F7E086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0040" y="5795685"/>
            <a:ext cx="8183880" cy="960120"/>
          </a:xfrm>
        </p:spPr>
        <p:txBody>
          <a:bodyPr anchor="ctr">
            <a:normAutofit fontScale="90000"/>
          </a:bodyPr>
          <a:lstStyle/>
          <a:p>
            <a:pPr algn="l"/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基于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Neural ODE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的复杂动力学学习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92A5475-D361-27F3-E5FA-101D77BF1C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87818" y="5795685"/>
            <a:ext cx="3409109" cy="960120"/>
          </a:xfrm>
        </p:spPr>
        <p:txBody>
          <a:bodyPr anchor="ctr">
            <a:normAutofit/>
          </a:bodyPr>
          <a:lstStyle/>
          <a:p>
            <a:pPr algn="r"/>
            <a:r>
              <a:rPr lang="zh-CN" altLang="en-US" sz="1900">
                <a:latin typeface="幼圆" panose="02010509060101010101" pitchFamily="49" charset="-122"/>
                <a:ea typeface="幼圆" panose="02010509060101010101" pitchFamily="49" charset="-122"/>
              </a:rPr>
              <a:t>申晓达 郑盼盼 龙裕坤</a:t>
            </a:r>
          </a:p>
        </p:txBody>
      </p:sp>
    </p:spTree>
    <p:extLst>
      <p:ext uri="{BB962C8B-B14F-4D97-AF65-F5344CB8AC3E}">
        <p14:creationId xmlns:p14="http://schemas.microsoft.com/office/powerpoint/2010/main" val="28110257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82E95D-D362-69AB-0AD9-DC99A2FC99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/>
              <a:t>结果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C571172-1923-0916-69C6-26C2B4DD7D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8324" y="1365106"/>
            <a:ext cx="5740796" cy="4592637"/>
          </a:xfrm>
        </p:spPr>
      </p:pic>
    </p:spTree>
    <p:extLst>
      <p:ext uri="{BB962C8B-B14F-4D97-AF65-F5344CB8AC3E}">
        <p14:creationId xmlns:p14="http://schemas.microsoft.com/office/powerpoint/2010/main" val="29848331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DDA586-B329-CA91-A42B-2A71D0864B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PART II 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标准化流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9EBF637-4FA9-37FC-F36B-66CDF273B1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2000">
                <a:latin typeface="幼圆" panose="02010509060101010101" pitchFamily="49" charset="-122"/>
                <a:ea typeface="幼圆" panose="02010509060101010101" pitchFamily="49" charset="-122"/>
              </a:rPr>
              <a:t>郑盼盼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70812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9193C5-D3CA-569D-82A8-F03CB39E1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>
                <a:latin typeface="微软雅黑" panose="020B0503020204020204" pitchFamily="34" charset="-122"/>
                <a:ea typeface="微软雅黑" panose="020B0503020204020204" pitchFamily="34" charset="-122"/>
              </a:rPr>
              <a:t>PART II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 标准化流</a:t>
            </a:r>
            <a:b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基础概念</a:t>
            </a:r>
            <a:endParaRPr lang="en-CN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CBCF4E7-071B-5912-440C-0A5D8498748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CN" b="1">
                    <a:latin typeface="DengXian" panose="02010600030101010101" pitchFamily="2" charset="-122"/>
                    <a:ea typeface="DengXian" panose="02010600030101010101" pitchFamily="2" charset="-122"/>
                  </a:rPr>
                  <a:t>标准化流 (normalizing flow)</a:t>
                </a:r>
                <a:r>
                  <a:rPr lang="zh-CN" altLang="en-US" b="1">
                    <a:latin typeface="DengXian" panose="02010600030101010101" pitchFamily="2" charset="-122"/>
                    <a:ea typeface="DengXian" panose="02010600030101010101" pitchFamily="2" charset="-122"/>
                  </a:rPr>
                  <a:t> </a:t>
                </a:r>
                <a:r>
                  <a:rPr lang="zh-CN" altLang="en-US">
                    <a:latin typeface="DengXian" panose="02010600030101010101" pitchFamily="2" charset="-122"/>
                    <a:ea typeface="DengXian" panose="02010600030101010101" pitchFamily="2" charset="-122"/>
                  </a:rPr>
                  <a:t>的目标是寻找一个双射</a:t>
                </a:r>
                <a:r>
                  <a:rPr lang="en-US" altLang="zh-CN">
                    <a:latin typeface="DengXian" panose="02010600030101010101" pitchFamily="2" charset="-122"/>
                    <a:ea typeface="DengXian" panose="02010600030101010101" pitchFamily="2" charset="-122"/>
                  </a:rPr>
                  <a:t> (bijective)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zh-CN" altLang="en-US">
                    <a:latin typeface="DengXian" panose="02010600030101010101" pitchFamily="2" charset="-122"/>
                    <a:ea typeface="DengXian" panose="02010600030101010101" pitchFamily="2" charset="-122"/>
                  </a:rPr>
                  <a:t>，将服从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CN">
                    <a:latin typeface="DengXian" panose="02010600030101010101" pitchFamily="2" charset="-122"/>
                    <a:ea typeface="DengXian" panose="02010600030101010101" pitchFamily="2" charset="-122"/>
                  </a:rPr>
                  <a:t> 维</a:t>
                </a:r>
                <a:r>
                  <a:rPr lang="zh-CN" altLang="en-US">
                    <a:latin typeface="DengXian" panose="02010600030101010101" pitchFamily="2" charset="-122"/>
                    <a:ea typeface="DengXian" panose="02010600030101010101" pitchFamily="2" charset="-122"/>
                  </a:rPr>
                  <a:t>标准正态分布的随机变量 </a:t>
                </a:r>
                <a14:m>
                  <m:oMath xmlns:m="http://schemas.openxmlformats.org/officeDocument/2006/math">
                    <m:r>
                      <a:rPr lang="en-US" altLang="zh-CN" b="1" i="0" smtClean="0">
                        <a:latin typeface="Cambria Math" panose="02040503050406030204" pitchFamily="18" charset="0"/>
                      </a:rPr>
                      <m:t>𝐮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CN" b="1">
                    <a:latin typeface="DengXian" panose="02010600030101010101" pitchFamily="2" charset="-122"/>
                    <a:ea typeface="DengXian" panose="02010600030101010101" pitchFamily="2" charset="-122"/>
                  </a:rPr>
                  <a:t> </a:t>
                </a:r>
                <a:r>
                  <a:rPr lang="en-CN">
                    <a:latin typeface="DengXian" panose="02010600030101010101" pitchFamily="2" charset="-122"/>
                    <a:ea typeface="DengXian" panose="02010600030101010101" pitchFamily="2" charset="-122"/>
                  </a:rPr>
                  <a:t>转化为服从任意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CN" b="1">
                    <a:latin typeface="DengXian" panose="02010600030101010101" pitchFamily="2" charset="-122"/>
                    <a:ea typeface="DengXian" panose="02010600030101010101" pitchFamily="2" charset="-122"/>
                  </a:rPr>
                  <a:t> </a:t>
                </a:r>
                <a:r>
                  <a:rPr lang="en-CN">
                    <a:latin typeface="DengXian" panose="02010600030101010101" pitchFamily="2" charset="-122"/>
                    <a:ea typeface="DengXian" panose="02010600030101010101" pitchFamily="2" charset="-122"/>
                  </a:rPr>
                  <a:t>维分布的随机变量</a:t>
                </a:r>
                <a:r>
                  <a:rPr lang="zh-CN" altLang="en-US">
                    <a:latin typeface="DengXian" panose="02010600030101010101" pitchFamily="2" charset="-122"/>
                    <a:ea typeface="DengXian" panose="02010600030101010101" pitchFamily="2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b="1" i="0" smtClean="0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zh-CN" altLang="en-US">
                    <a:latin typeface="DengXian" panose="02010600030101010101" pitchFamily="2" charset="-122"/>
                    <a:ea typeface="DengXian" panose="02010600030101010101" pitchFamily="2" charset="-122"/>
                  </a:rPr>
                  <a:t>，即</a:t>
                </a:r>
                <a:r>
                  <a:rPr lang="en-CN">
                    <a:latin typeface="DengXian" panose="02010600030101010101" pitchFamily="2" charset="-122"/>
                    <a:ea typeface="DengXian" panose="02010600030101010101" pitchFamily="2" charset="-122"/>
                  </a:rPr>
                  <a:t> </a:t>
                </a:r>
              </a:p>
              <a:p>
                <a:endParaRPr lang="en-CN">
                  <a:latin typeface="DengXian" panose="02010600030101010101" pitchFamily="2" charset="-122"/>
                  <a:ea typeface="DengXian" panose="02010600030101010101" pitchFamily="2" charset="-122"/>
                </a:endParaRPr>
              </a:p>
              <a:p>
                <a:pPr lvl="1"/>
                <a:endParaRPr lang="en-CN">
                  <a:latin typeface="DengXian" panose="02010600030101010101" pitchFamily="2" charset="-122"/>
                  <a:ea typeface="DengXian" panose="02010600030101010101" pitchFamily="2" charset="-122"/>
                </a:endParaRPr>
              </a:p>
              <a:p>
                <a:pPr lvl="1"/>
                <a:r>
                  <a:rPr lang="en-CN">
                    <a:latin typeface="DengXian" panose="02010600030101010101" pitchFamily="2" charset="-122"/>
                    <a:ea typeface="DengXian" panose="02010600030101010101" pitchFamily="2" charset="-122"/>
                  </a:rPr>
                  <a:t>这一双射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𝑇</m:t>
                    </m:r>
                  </m:oMath>
                </a14:m>
                <a:r>
                  <a:rPr lang="en-CN">
                    <a:latin typeface="DengXian" panose="02010600030101010101" pitchFamily="2" charset="-122"/>
                    <a:ea typeface="DengXian" panose="02010600030101010101" pitchFamily="2" charset="-122"/>
                  </a:rPr>
                  <a:t> 一般由一系列较小的双射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CN">
                    <a:latin typeface="DengXian" panose="02010600030101010101" pitchFamily="2" charset="-122"/>
                    <a:ea typeface="DengXian" panose="02010600030101010101" pitchFamily="2" charset="-122"/>
                  </a:rPr>
                  <a:t> 嵌套而成</a:t>
                </a:r>
                <a:r>
                  <a:rPr lang="zh-CN" altLang="en-US">
                    <a:latin typeface="DengXian" panose="02010600030101010101" pitchFamily="2" charset="-122"/>
                    <a:ea typeface="DengXian" panose="02010600030101010101" pitchFamily="2" charset="-122"/>
                  </a:rPr>
                  <a:t>，因此称为</a:t>
                </a:r>
                <a:r>
                  <a:rPr lang="zh-CN" altLang="en-US" b="1">
                    <a:latin typeface="DengXian" panose="02010600030101010101" pitchFamily="2" charset="-122"/>
                    <a:ea typeface="DengXian" panose="02010600030101010101" pitchFamily="2" charset="-122"/>
                  </a:rPr>
                  <a:t>流模型</a:t>
                </a:r>
                <a:r>
                  <a:rPr lang="en-US" altLang="zh-CN" b="1">
                    <a:latin typeface="DengXian" panose="02010600030101010101" pitchFamily="2" charset="-122"/>
                    <a:ea typeface="DengXian" panose="02010600030101010101" pitchFamily="2" charset="-122"/>
                  </a:rPr>
                  <a:t> (flow-based model)</a:t>
                </a:r>
                <a:endParaRPr lang="en-CN" b="1">
                  <a:latin typeface="DengXian" panose="02010600030101010101" pitchFamily="2" charset="-122"/>
                  <a:ea typeface="DengXian" panose="02010600030101010101" pitchFamily="2" charset="-122"/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CBCF4E7-071B-5912-440C-0A5D8498748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47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59EDD01-6A8C-8B3B-6EAB-1A6F7AB0A772}"/>
                  </a:ext>
                </a:extLst>
              </p:cNvPr>
              <p:cNvSpPr txBox="1"/>
              <p:nvPr/>
            </p:nvSpPr>
            <p:spPr>
              <a:xfrm>
                <a:off x="5407991" y="2661783"/>
                <a:ext cx="1376018" cy="6451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eqArrPr>
                        <m:e>
                          <m:r>
                            <a:rPr lang="en-US" altLang="zh-CN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  <m:r>
                            <a:rPr lang="en-US" altLang="zh-CN" b="1" i="0" smtClean="0">
                              <a:latin typeface="Cambria Math" panose="02040503050406030204" pitchFamily="18" charset="0"/>
                            </a:rPr>
                            <m:t>&amp;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1" i="0" smtClean="0">
                                  <a:latin typeface="Cambria Math" panose="02040503050406030204" pitchFamily="18" charset="0"/>
                                </a:rPr>
                                <m:t>𝐮</m:t>
                              </m:r>
                            </m:e>
                          </m:d>
                        </m:e>
                        <m:e>
                          <m:r>
                            <a:rPr lang="en-US" altLang="zh-CN" b="1" i="0" smtClean="0">
                              <a:latin typeface="Cambria Math" panose="02040503050406030204" pitchFamily="18" charset="0"/>
                            </a:rPr>
                            <m:t>𝐮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&amp;=</m:t>
                          </m:r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1" i="0" smtClean="0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</m:d>
                        </m:e>
                      </m:eqArr>
                    </m:oMath>
                  </m:oMathPara>
                </a14:m>
                <a:endParaRPr lang="en-CN" b="1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59EDD01-6A8C-8B3B-6EAB-1A6F7AB0A7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7991" y="2661783"/>
                <a:ext cx="1376018" cy="645113"/>
              </a:xfrm>
              <a:prstGeom prst="rect">
                <a:avLst/>
              </a:prstGeom>
              <a:blipFill>
                <a:blip r:embed="rId4"/>
                <a:stretch>
                  <a:fillRect b="-11538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79ACED87-BC7A-F8CB-9AED-0DDE9AFF3B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7350" y="4334839"/>
            <a:ext cx="6337300" cy="1910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D0BAF71-B504-56EB-8500-500B4399B09A}"/>
                  </a:ext>
                </a:extLst>
              </p:cNvPr>
              <p:cNvSpPr txBox="1"/>
              <p:nvPr/>
            </p:nvSpPr>
            <p:spPr>
              <a:xfrm>
                <a:off x="4884290" y="3965507"/>
                <a:ext cx="242341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∘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∘⋯∘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N" i="1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D0BAF71-B504-56EB-8500-500B4399B0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4290" y="3965507"/>
                <a:ext cx="2423419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01CEE8FE-8154-B216-C539-A3B3A18A54B6}"/>
              </a:ext>
            </a:extLst>
          </p:cNvPr>
          <p:cNvSpPr txBox="1"/>
          <p:nvPr/>
        </p:nvSpPr>
        <p:spPr>
          <a:xfrm>
            <a:off x="612646" y="6309360"/>
            <a:ext cx="84805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 err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Papamakarios</a:t>
            </a:r>
            <a:r>
              <a:rPr lang="en-US" sz="1400" b="0" i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, G., </a:t>
            </a:r>
            <a:r>
              <a:rPr lang="en-US" sz="1400" b="0" i="0" err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Nalisnick</a:t>
            </a:r>
            <a:r>
              <a:rPr lang="en-US" sz="1400" b="0" i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, E., Rezende, D. J., Mohamed, S., &amp; </a:t>
            </a:r>
            <a:r>
              <a:rPr lang="en-US" sz="1400" b="0" i="0" err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Lakshminarayanan</a:t>
            </a:r>
            <a:r>
              <a:rPr lang="en-US" sz="1400" b="0" i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, B. (2021). Normalizing flows for probabilistic modeling and inference. </a:t>
            </a:r>
            <a:r>
              <a:rPr lang="en-US" sz="1400" b="0" i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Journal of Machine Learning Research</a:t>
            </a:r>
            <a:r>
              <a:rPr lang="en-US" sz="1400" b="0" i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, </a:t>
            </a:r>
            <a:r>
              <a:rPr lang="en-US" sz="1400" b="0" i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22</a:t>
            </a:r>
            <a:r>
              <a:rPr lang="en-US" sz="1400" b="0" i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(57), 1-64.</a:t>
            </a:r>
            <a:endParaRPr lang="en-CN"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73711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9193C5-D3CA-569D-82A8-F03CB39E1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>
                <a:latin typeface="微软雅黑" panose="020B0503020204020204" pitchFamily="34" charset="-122"/>
                <a:ea typeface="微软雅黑" panose="020B0503020204020204" pitchFamily="34" charset="-122"/>
              </a:rPr>
              <a:t>PART II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 标准化流</a:t>
            </a:r>
            <a:b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kumimoji="0" lang="zh-CN" altLang="en-US" sz="280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基础概念</a:t>
            </a:r>
            <a:endParaRPr lang="en-CN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CBCF4E7-071B-5912-440C-0A5D8498748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CN" b="1">
                    <a:latin typeface="DengXian" panose="02010600030101010101" pitchFamily="2" charset="-122"/>
                    <a:ea typeface="DengXian" panose="02010600030101010101" pitchFamily="2" charset="-122"/>
                  </a:rPr>
                  <a:t>标准化流 (normalizing flow)</a:t>
                </a:r>
                <a:r>
                  <a:rPr lang="zh-CN" altLang="en-US" b="1">
                    <a:latin typeface="DengXian" panose="02010600030101010101" pitchFamily="2" charset="-122"/>
                    <a:ea typeface="DengXian" panose="02010600030101010101" pitchFamily="2" charset="-122"/>
                  </a:rPr>
                  <a:t> </a:t>
                </a:r>
                <a:r>
                  <a:rPr lang="zh-CN" altLang="en-US">
                    <a:latin typeface="DengXian" panose="02010600030101010101" pitchFamily="2" charset="-122"/>
                    <a:ea typeface="DengXian" panose="02010600030101010101" pitchFamily="2" charset="-122"/>
                  </a:rPr>
                  <a:t>的目标是寻找一个双射</a:t>
                </a:r>
                <a:r>
                  <a:rPr lang="en-US" altLang="zh-CN">
                    <a:latin typeface="DengXian" panose="02010600030101010101" pitchFamily="2" charset="-122"/>
                    <a:ea typeface="DengXian" panose="02010600030101010101" pitchFamily="2" charset="-122"/>
                  </a:rPr>
                  <a:t> (bijective)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zh-CN" altLang="en-US">
                    <a:latin typeface="DengXian" panose="02010600030101010101" pitchFamily="2" charset="-122"/>
                    <a:ea typeface="DengXian" panose="02010600030101010101" pitchFamily="2" charset="-122"/>
                  </a:rPr>
                  <a:t>，将服从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CN">
                    <a:latin typeface="DengXian" panose="02010600030101010101" pitchFamily="2" charset="-122"/>
                    <a:ea typeface="DengXian" panose="02010600030101010101" pitchFamily="2" charset="-122"/>
                  </a:rPr>
                  <a:t> 维</a:t>
                </a:r>
                <a:r>
                  <a:rPr lang="zh-CN" altLang="en-US">
                    <a:latin typeface="DengXian" panose="02010600030101010101" pitchFamily="2" charset="-122"/>
                    <a:ea typeface="DengXian" panose="02010600030101010101" pitchFamily="2" charset="-122"/>
                  </a:rPr>
                  <a:t>标准正态分布的随机变量 </a:t>
                </a:r>
                <a14:m>
                  <m:oMath xmlns:m="http://schemas.openxmlformats.org/officeDocument/2006/math">
                    <m:r>
                      <a:rPr lang="en-US" altLang="zh-CN" b="1" i="0" smtClean="0">
                        <a:latin typeface="Cambria Math" panose="02040503050406030204" pitchFamily="18" charset="0"/>
                      </a:rPr>
                      <m:t>𝐮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CN" b="1">
                    <a:latin typeface="DengXian" panose="02010600030101010101" pitchFamily="2" charset="-122"/>
                    <a:ea typeface="DengXian" panose="02010600030101010101" pitchFamily="2" charset="-122"/>
                  </a:rPr>
                  <a:t> </a:t>
                </a:r>
                <a:r>
                  <a:rPr lang="en-CN">
                    <a:latin typeface="DengXian" panose="02010600030101010101" pitchFamily="2" charset="-122"/>
                    <a:ea typeface="DengXian" panose="02010600030101010101" pitchFamily="2" charset="-122"/>
                  </a:rPr>
                  <a:t>转化为服从任意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CN" b="1">
                    <a:latin typeface="DengXian" panose="02010600030101010101" pitchFamily="2" charset="-122"/>
                    <a:ea typeface="DengXian" panose="02010600030101010101" pitchFamily="2" charset="-122"/>
                  </a:rPr>
                  <a:t> </a:t>
                </a:r>
                <a:r>
                  <a:rPr lang="en-CN">
                    <a:latin typeface="DengXian" panose="02010600030101010101" pitchFamily="2" charset="-122"/>
                    <a:ea typeface="DengXian" panose="02010600030101010101" pitchFamily="2" charset="-122"/>
                  </a:rPr>
                  <a:t>维分布的随机变量</a:t>
                </a:r>
                <a:r>
                  <a:rPr lang="zh-CN" altLang="en-US">
                    <a:latin typeface="DengXian" panose="02010600030101010101" pitchFamily="2" charset="-122"/>
                    <a:ea typeface="DengXian" panose="02010600030101010101" pitchFamily="2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b="1" i="0" smtClean="0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zh-CN" altLang="en-US">
                    <a:latin typeface="DengXian" panose="02010600030101010101" pitchFamily="2" charset="-122"/>
                    <a:ea typeface="DengXian" panose="02010600030101010101" pitchFamily="2" charset="-122"/>
                  </a:rPr>
                  <a:t>，即</a:t>
                </a:r>
                <a:r>
                  <a:rPr lang="en-CN">
                    <a:latin typeface="DengXian" panose="02010600030101010101" pitchFamily="2" charset="-122"/>
                    <a:ea typeface="DengXian" panose="02010600030101010101" pitchFamily="2" charset="-122"/>
                  </a:rPr>
                  <a:t> </a:t>
                </a:r>
              </a:p>
              <a:p>
                <a:endParaRPr lang="en-CN">
                  <a:latin typeface="DengXian" panose="02010600030101010101" pitchFamily="2" charset="-122"/>
                  <a:ea typeface="DengXian" panose="02010600030101010101" pitchFamily="2" charset="-122"/>
                </a:endParaRPr>
              </a:p>
              <a:p>
                <a:endParaRPr lang="en-CN">
                  <a:latin typeface="DengXian" panose="02010600030101010101" pitchFamily="2" charset="-122"/>
                  <a:ea typeface="DengXian" panose="02010600030101010101" pitchFamily="2" charset="-122"/>
                </a:endParaRPr>
              </a:p>
              <a:p>
                <a:r>
                  <a:rPr lang="en-CN">
                    <a:latin typeface="DengXian" panose="02010600030101010101" pitchFamily="2" charset="-122"/>
                    <a:ea typeface="DengXian" panose="02010600030101010101" pitchFamily="2" charset="-122"/>
                  </a:rPr>
                  <a:t>当然除了随机变量</a:t>
                </a:r>
                <a:r>
                  <a:rPr lang="zh-CN" altLang="en-US">
                    <a:latin typeface="DengXian" panose="02010600030101010101" pitchFamily="2" charset="-122"/>
                    <a:ea typeface="DengXian" panose="02010600030101010101" pitchFamily="2" charset="-122"/>
                  </a:rPr>
                  <a:t>的转化，还需要对于</a:t>
                </a:r>
                <a:r>
                  <a:rPr lang="zh-CN" altLang="en-US" b="1">
                    <a:latin typeface="DengXian" panose="02010600030101010101" pitchFamily="2" charset="-122"/>
                    <a:ea typeface="DengXian" panose="02010600030101010101" pitchFamily="2" charset="-122"/>
                  </a:rPr>
                  <a:t>随机变量概率密度的对数</a:t>
                </a:r>
                <a:r>
                  <a:rPr lang="en-US" altLang="zh-CN">
                    <a:latin typeface="DengXian" panose="02010600030101010101" pitchFamily="2" charset="-122"/>
                    <a:ea typeface="DengXian" panose="02010600030101010101" pitchFamily="2" charset="-122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log</m:t>
                    </m:r>
                    <m:r>
                      <a:rPr lang="en-US" altLang="zh-CN" b="0" i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𝑝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dPr>
                      <m:e>
                        <m:r>
                          <a:rPr lang="en-US" altLang="zh-CN" b="1" i="0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𝐮</m:t>
                        </m:r>
                      </m:e>
                    </m:d>
                  </m:oMath>
                </a14:m>
                <a:r>
                  <a:rPr lang="zh-CN" altLang="en-US" b="1">
                    <a:latin typeface="DengXian" panose="02010600030101010101" pitchFamily="2" charset="-122"/>
                    <a:ea typeface="DengXian" panose="02010600030101010101" pitchFamily="2" charset="-122"/>
                  </a:rPr>
                  <a:t> </a:t>
                </a:r>
                <a:r>
                  <a:rPr lang="zh-CN" altLang="en-US">
                    <a:latin typeface="DengXian" panose="02010600030101010101" pitchFamily="2" charset="-122"/>
                    <a:ea typeface="DengXian" panose="02010600030101010101" pitchFamily="2" charset="-122"/>
                  </a:rPr>
                  <a:t>进行转化，其满足如下规则</a:t>
                </a:r>
                <a:endParaRPr lang="en-CN">
                  <a:latin typeface="DengXian" panose="02010600030101010101" pitchFamily="2" charset="-122"/>
                  <a:ea typeface="DengXian" panose="02010600030101010101" pitchFamily="2" charset="-122"/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CBCF4E7-071B-5912-440C-0A5D8498748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47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B42EBFF-6063-6DB9-AA70-D1EDBED898A0}"/>
                  </a:ext>
                </a:extLst>
              </p:cNvPr>
              <p:cNvSpPr txBox="1"/>
              <p:nvPr/>
            </p:nvSpPr>
            <p:spPr>
              <a:xfrm>
                <a:off x="4056018" y="4637400"/>
                <a:ext cx="385772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0" smtClean="0">
                                  <a:latin typeface="Cambria Math" panose="02040503050406030204" pitchFamily="18" charset="0"/>
                                </a:rPr>
                                <m:t>𝐮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det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1" i="0" smtClean="0">
                                  <a:latin typeface="Cambria Math" panose="02040503050406030204" pitchFamily="18" charset="0"/>
                                </a:rPr>
                                <m:t>𝐮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</m:func>
                    </m:oMath>
                  </m:oMathPara>
                </a14:m>
                <a:endParaRPr lang="en-CN" i="1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B42EBFF-6063-6DB9-AA70-D1EDBED898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6018" y="4637400"/>
                <a:ext cx="3857723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4B8FDC4-6C65-A934-7D64-F5632B30356B}"/>
                  </a:ext>
                </a:extLst>
              </p:cNvPr>
              <p:cNvSpPr txBox="1"/>
              <p:nvPr/>
            </p:nvSpPr>
            <p:spPr>
              <a:xfrm>
                <a:off x="8068327" y="4637400"/>
                <a:ext cx="3511026" cy="1501758"/>
              </a:xfrm>
              <a:prstGeom prst="rect">
                <a:avLst/>
              </a:prstGeom>
              <a:ln w="28575"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𝐮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𝑢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𝑢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𝑢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𝑢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</m:oMath>
                  </m:oMathPara>
                </a14:m>
                <a:endParaRPr lang="en-US" b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4B8FDC4-6C65-A934-7D64-F5632B3035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8327" y="4637400"/>
                <a:ext cx="3511026" cy="150175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28575">
                <a:solidFill>
                  <a:schemeClr val="accent3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66E30F5A-66DA-A645-3A6D-35B500F120A6}"/>
              </a:ext>
            </a:extLst>
          </p:cNvPr>
          <p:cNvSpPr txBox="1"/>
          <p:nvPr/>
        </p:nvSpPr>
        <p:spPr>
          <a:xfrm>
            <a:off x="612646" y="6309360"/>
            <a:ext cx="84805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 err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Papamakarios</a:t>
            </a:r>
            <a:r>
              <a:rPr lang="en-US" sz="1400" b="0" i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, G., </a:t>
            </a:r>
            <a:r>
              <a:rPr lang="en-US" sz="1400" b="0" i="0" err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Nalisnick</a:t>
            </a:r>
            <a:r>
              <a:rPr lang="en-US" sz="1400" b="0" i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, E., Rezende, D. J., Mohamed, S., &amp; </a:t>
            </a:r>
            <a:r>
              <a:rPr lang="en-US" sz="1400" b="0" i="0" err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Lakshminarayanan</a:t>
            </a:r>
            <a:r>
              <a:rPr lang="en-US" sz="1400" b="0" i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, B. (2021). Normalizing flows for probabilistic modeling and inference. </a:t>
            </a:r>
            <a:r>
              <a:rPr lang="en-US" sz="1400" b="0" i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Journal of Machine Learning Research</a:t>
            </a:r>
            <a:r>
              <a:rPr lang="en-US" sz="1400" b="0" i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, </a:t>
            </a:r>
            <a:r>
              <a:rPr lang="en-US" sz="1400" b="0" i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22</a:t>
            </a:r>
            <a:r>
              <a:rPr lang="en-US" sz="1400" b="0" i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(57), 1-64.</a:t>
            </a:r>
            <a:endParaRPr lang="en-CN"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1F2C7DB-1390-0D71-F28F-AE0E3934CCCE}"/>
                  </a:ext>
                </a:extLst>
              </p:cNvPr>
              <p:cNvSpPr txBox="1"/>
              <p:nvPr/>
            </p:nvSpPr>
            <p:spPr>
              <a:xfrm>
                <a:off x="5407991" y="2661783"/>
                <a:ext cx="1376018" cy="6451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eqArrPr>
                        <m:e>
                          <m:r>
                            <a:rPr lang="en-US" altLang="zh-CN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  <m:r>
                            <a:rPr lang="en-US" altLang="zh-CN" b="1" i="0" smtClean="0">
                              <a:latin typeface="Cambria Math" panose="02040503050406030204" pitchFamily="18" charset="0"/>
                            </a:rPr>
                            <m:t>&amp;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1" i="0" smtClean="0">
                                  <a:latin typeface="Cambria Math" panose="02040503050406030204" pitchFamily="18" charset="0"/>
                                </a:rPr>
                                <m:t>𝐮</m:t>
                              </m:r>
                            </m:e>
                          </m:d>
                        </m:e>
                        <m:e>
                          <m:r>
                            <a:rPr lang="en-US" altLang="zh-CN" b="1" i="0" smtClean="0">
                              <a:latin typeface="Cambria Math" panose="02040503050406030204" pitchFamily="18" charset="0"/>
                            </a:rPr>
                            <m:t>𝐮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&amp;=</m:t>
                          </m:r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1" i="0" smtClean="0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</m:d>
                        </m:e>
                      </m:eqArr>
                    </m:oMath>
                  </m:oMathPara>
                </a14:m>
                <a:endParaRPr lang="en-CN" b="1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1F2C7DB-1390-0D71-F28F-AE0E3934CC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7991" y="2661783"/>
                <a:ext cx="1376018" cy="645113"/>
              </a:xfrm>
              <a:prstGeom prst="rect">
                <a:avLst/>
              </a:prstGeom>
              <a:blipFill>
                <a:blip r:embed="rId6"/>
                <a:stretch>
                  <a:fillRect b="-11538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000827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9193C5-D3CA-569D-82A8-F03CB39E1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>
                <a:latin typeface="微软雅黑" panose="020B0503020204020204" pitchFamily="34" charset="-122"/>
                <a:ea typeface="微软雅黑" panose="020B0503020204020204" pitchFamily="34" charset="-122"/>
              </a:rPr>
              <a:t>PART II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 标准化流</a:t>
            </a:r>
            <a:b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kumimoji="0" lang="zh-CN" altLang="en-US" sz="280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基础概念</a:t>
            </a:r>
            <a:endParaRPr lang="en-CN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CBCF4E7-071B-5912-440C-0A5D8498748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CN" b="1">
                    <a:latin typeface="DengXian" panose="02010600030101010101" pitchFamily="2" charset="-122"/>
                    <a:ea typeface="DengXian" panose="02010600030101010101" pitchFamily="2" charset="-122"/>
                  </a:rPr>
                  <a:t>标准化流 (normalizing flow)</a:t>
                </a:r>
                <a:r>
                  <a:rPr lang="zh-CN" altLang="en-US" b="1">
                    <a:latin typeface="DengXian" panose="02010600030101010101" pitchFamily="2" charset="-122"/>
                    <a:ea typeface="DengXian" panose="02010600030101010101" pitchFamily="2" charset="-122"/>
                  </a:rPr>
                  <a:t> </a:t>
                </a:r>
                <a:r>
                  <a:rPr lang="zh-CN" altLang="en-US">
                    <a:latin typeface="DengXian" panose="02010600030101010101" pitchFamily="2" charset="-122"/>
                    <a:ea typeface="DengXian" panose="02010600030101010101" pitchFamily="2" charset="-122"/>
                  </a:rPr>
                  <a:t>的目标是寻找一个双射</a:t>
                </a:r>
                <a:r>
                  <a:rPr lang="en-US" altLang="zh-CN">
                    <a:latin typeface="DengXian" panose="02010600030101010101" pitchFamily="2" charset="-122"/>
                    <a:ea typeface="DengXian" panose="02010600030101010101" pitchFamily="2" charset="-122"/>
                  </a:rPr>
                  <a:t> (bijective)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zh-CN" altLang="en-US">
                    <a:latin typeface="DengXian" panose="02010600030101010101" pitchFamily="2" charset="-122"/>
                    <a:ea typeface="DengXian" panose="02010600030101010101" pitchFamily="2" charset="-122"/>
                  </a:rPr>
                  <a:t>，将服从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CN">
                    <a:latin typeface="DengXian" panose="02010600030101010101" pitchFamily="2" charset="-122"/>
                    <a:ea typeface="DengXian" panose="02010600030101010101" pitchFamily="2" charset="-122"/>
                  </a:rPr>
                  <a:t> 维</a:t>
                </a:r>
                <a:r>
                  <a:rPr lang="zh-CN" altLang="en-US">
                    <a:latin typeface="DengXian" panose="02010600030101010101" pitchFamily="2" charset="-122"/>
                    <a:ea typeface="DengXian" panose="02010600030101010101" pitchFamily="2" charset="-122"/>
                  </a:rPr>
                  <a:t>标准正态分布的随机变量 </a:t>
                </a:r>
                <a14:m>
                  <m:oMath xmlns:m="http://schemas.openxmlformats.org/officeDocument/2006/math">
                    <m:r>
                      <a:rPr lang="en-US" altLang="zh-CN" b="1" i="0" smtClean="0">
                        <a:latin typeface="Cambria Math" panose="02040503050406030204" pitchFamily="18" charset="0"/>
                      </a:rPr>
                      <m:t>𝐮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CN" b="1">
                    <a:latin typeface="DengXian" panose="02010600030101010101" pitchFamily="2" charset="-122"/>
                    <a:ea typeface="DengXian" panose="02010600030101010101" pitchFamily="2" charset="-122"/>
                  </a:rPr>
                  <a:t> </a:t>
                </a:r>
                <a:r>
                  <a:rPr lang="en-CN">
                    <a:latin typeface="DengXian" panose="02010600030101010101" pitchFamily="2" charset="-122"/>
                    <a:ea typeface="DengXian" panose="02010600030101010101" pitchFamily="2" charset="-122"/>
                  </a:rPr>
                  <a:t>转化为服从任意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CN" b="1">
                    <a:latin typeface="DengXian" panose="02010600030101010101" pitchFamily="2" charset="-122"/>
                    <a:ea typeface="DengXian" panose="02010600030101010101" pitchFamily="2" charset="-122"/>
                  </a:rPr>
                  <a:t> </a:t>
                </a:r>
                <a:r>
                  <a:rPr lang="en-CN">
                    <a:latin typeface="DengXian" panose="02010600030101010101" pitchFamily="2" charset="-122"/>
                    <a:ea typeface="DengXian" panose="02010600030101010101" pitchFamily="2" charset="-122"/>
                  </a:rPr>
                  <a:t>维分布的随机变量</a:t>
                </a:r>
                <a:r>
                  <a:rPr lang="zh-CN" altLang="en-US">
                    <a:latin typeface="DengXian" panose="02010600030101010101" pitchFamily="2" charset="-122"/>
                    <a:ea typeface="DengXian" panose="02010600030101010101" pitchFamily="2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b="1" i="0" smtClean="0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zh-CN" altLang="en-US">
                    <a:latin typeface="DengXian" panose="02010600030101010101" pitchFamily="2" charset="-122"/>
                    <a:ea typeface="DengXian" panose="02010600030101010101" pitchFamily="2" charset="-122"/>
                  </a:rPr>
                  <a:t>，即</a:t>
                </a:r>
                <a:r>
                  <a:rPr lang="en-CN">
                    <a:latin typeface="DengXian" panose="02010600030101010101" pitchFamily="2" charset="-122"/>
                    <a:ea typeface="DengXian" panose="02010600030101010101" pitchFamily="2" charset="-122"/>
                  </a:rPr>
                  <a:t> </a:t>
                </a:r>
              </a:p>
              <a:p>
                <a:endParaRPr lang="en-CN">
                  <a:latin typeface="DengXian" panose="02010600030101010101" pitchFamily="2" charset="-122"/>
                  <a:ea typeface="DengXian" panose="02010600030101010101" pitchFamily="2" charset="-122"/>
                </a:endParaRPr>
              </a:p>
              <a:p>
                <a:endParaRPr lang="en-CN">
                  <a:latin typeface="DengXian" panose="02010600030101010101" pitchFamily="2" charset="-122"/>
                  <a:ea typeface="DengXian" panose="02010600030101010101" pitchFamily="2" charset="-122"/>
                </a:endParaRPr>
              </a:p>
              <a:p>
                <a:r>
                  <a:rPr lang="en-CN">
                    <a:latin typeface="DengXian" panose="02010600030101010101" pitchFamily="2" charset="-122"/>
                    <a:ea typeface="DengXian" panose="02010600030101010101" pitchFamily="2" charset="-122"/>
                  </a:rPr>
                  <a:t>当然除了随机变量</a:t>
                </a:r>
                <a:r>
                  <a:rPr lang="zh-CN" altLang="en-US">
                    <a:latin typeface="DengXian" panose="02010600030101010101" pitchFamily="2" charset="-122"/>
                    <a:ea typeface="DengXian" panose="02010600030101010101" pitchFamily="2" charset="-122"/>
                  </a:rPr>
                  <a:t>的转化，还需要对于</a:t>
                </a:r>
                <a:r>
                  <a:rPr lang="zh-CN" altLang="en-US" b="1">
                    <a:latin typeface="DengXian" panose="02010600030101010101" pitchFamily="2" charset="-122"/>
                    <a:ea typeface="DengXian" panose="02010600030101010101" pitchFamily="2" charset="-122"/>
                  </a:rPr>
                  <a:t>随机变量概率密度的对数</a:t>
                </a:r>
                <a:r>
                  <a:rPr lang="en-US" altLang="zh-CN">
                    <a:latin typeface="DengXian" panose="02010600030101010101" pitchFamily="2" charset="-122"/>
                    <a:ea typeface="DengXian" panose="02010600030101010101" pitchFamily="2" charset="-122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log</m:t>
                    </m:r>
                    <m:r>
                      <a:rPr lang="en-US" altLang="zh-CN" b="0" i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𝑝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dPr>
                      <m:e>
                        <m:r>
                          <a:rPr lang="en-US" altLang="zh-CN" b="1" i="0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𝐮</m:t>
                        </m:r>
                      </m:e>
                    </m:d>
                  </m:oMath>
                </a14:m>
                <a:r>
                  <a:rPr lang="zh-CN" altLang="en-US" b="1">
                    <a:latin typeface="DengXian" panose="02010600030101010101" pitchFamily="2" charset="-122"/>
                    <a:ea typeface="DengXian" panose="02010600030101010101" pitchFamily="2" charset="-122"/>
                  </a:rPr>
                  <a:t> </a:t>
                </a:r>
                <a:r>
                  <a:rPr lang="zh-CN" altLang="en-US">
                    <a:latin typeface="DengXian" panose="02010600030101010101" pitchFamily="2" charset="-122"/>
                    <a:ea typeface="DengXian" panose="02010600030101010101" pitchFamily="2" charset="-122"/>
                  </a:rPr>
                  <a:t>进行转化，其满足如下规则</a:t>
                </a:r>
                <a:endParaRPr lang="en-CN">
                  <a:latin typeface="DengXian" panose="02010600030101010101" pitchFamily="2" charset="-122"/>
                  <a:ea typeface="DengXian" panose="02010600030101010101" pitchFamily="2" charset="-122"/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CBCF4E7-071B-5912-440C-0A5D8498748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47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B42EBFF-6063-6DB9-AA70-D1EDBED898A0}"/>
                  </a:ext>
                </a:extLst>
              </p:cNvPr>
              <p:cNvSpPr txBox="1"/>
              <p:nvPr/>
            </p:nvSpPr>
            <p:spPr>
              <a:xfrm>
                <a:off x="4056018" y="4637400"/>
                <a:ext cx="385772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0" smtClean="0">
                                  <a:latin typeface="Cambria Math" panose="02040503050406030204" pitchFamily="18" charset="0"/>
                                </a:rPr>
                                <m:t>𝐮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det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1" i="0" smtClean="0">
                                  <a:latin typeface="Cambria Math" panose="02040503050406030204" pitchFamily="18" charset="0"/>
                                </a:rPr>
                                <m:t>𝐮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</m:func>
                    </m:oMath>
                  </m:oMathPara>
                </a14:m>
                <a:endParaRPr lang="en-CN" i="1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B42EBFF-6063-6DB9-AA70-D1EDBED898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6018" y="4637400"/>
                <a:ext cx="3857723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4B8FDC4-6C65-A934-7D64-F5632B30356B}"/>
                  </a:ext>
                </a:extLst>
              </p:cNvPr>
              <p:cNvSpPr txBox="1"/>
              <p:nvPr/>
            </p:nvSpPr>
            <p:spPr>
              <a:xfrm>
                <a:off x="8068327" y="4637400"/>
                <a:ext cx="3511026" cy="1501758"/>
              </a:xfrm>
              <a:prstGeom prst="rect">
                <a:avLst/>
              </a:prstGeom>
              <a:ln w="28575">
                <a:solidFill>
                  <a:schemeClr val="accent3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𝐮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𝑢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𝑢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𝑢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𝑢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</m:oMath>
                  </m:oMathPara>
                </a14:m>
                <a:endParaRPr lang="en-US" b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4B8FDC4-6C65-A934-7D64-F5632B3035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8327" y="4637400"/>
                <a:ext cx="3511026" cy="150175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28575">
                <a:solidFill>
                  <a:schemeClr val="accent3"/>
                </a:solidFill>
              </a:ln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66E30F5A-66DA-A645-3A6D-35B500F120A6}"/>
              </a:ext>
            </a:extLst>
          </p:cNvPr>
          <p:cNvSpPr txBox="1"/>
          <p:nvPr/>
        </p:nvSpPr>
        <p:spPr>
          <a:xfrm>
            <a:off x="612646" y="6309360"/>
            <a:ext cx="84805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 err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Papamakarios</a:t>
            </a:r>
            <a:r>
              <a:rPr lang="en-US" sz="1400" b="0" i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, G., </a:t>
            </a:r>
            <a:r>
              <a:rPr lang="en-US" sz="1400" b="0" i="0" err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Nalisnick</a:t>
            </a:r>
            <a:r>
              <a:rPr lang="en-US" sz="1400" b="0" i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, E., Rezende, D. J., Mohamed, S., &amp; </a:t>
            </a:r>
            <a:r>
              <a:rPr lang="en-US" sz="1400" b="0" i="0" err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Lakshminarayanan</a:t>
            </a:r>
            <a:r>
              <a:rPr lang="en-US" sz="1400" b="0" i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, B. (2021). Normalizing flows for probabilistic modeling and inference. </a:t>
            </a:r>
            <a:r>
              <a:rPr lang="en-US" sz="1400" b="0" i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Journal of Machine Learning Research</a:t>
            </a:r>
            <a:r>
              <a:rPr lang="en-US" sz="1400" b="0" i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, </a:t>
            </a:r>
            <a:r>
              <a:rPr lang="en-US" sz="1400" b="0" i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22</a:t>
            </a:r>
            <a:r>
              <a:rPr lang="en-US" sz="1400" b="0" i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(57), 1-64.</a:t>
            </a:r>
            <a:endParaRPr lang="en-CN"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1F2C7DB-1390-0D71-F28F-AE0E3934CCCE}"/>
                  </a:ext>
                </a:extLst>
              </p:cNvPr>
              <p:cNvSpPr txBox="1"/>
              <p:nvPr/>
            </p:nvSpPr>
            <p:spPr>
              <a:xfrm>
                <a:off x="5407991" y="2661783"/>
                <a:ext cx="1376018" cy="6451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eqArrPr>
                        <m:e>
                          <m:r>
                            <a:rPr lang="en-US" altLang="zh-CN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  <m:r>
                            <a:rPr lang="en-US" altLang="zh-CN" b="1" i="0" smtClean="0">
                              <a:latin typeface="Cambria Math" panose="02040503050406030204" pitchFamily="18" charset="0"/>
                            </a:rPr>
                            <m:t>&amp;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1" i="0" smtClean="0">
                                  <a:latin typeface="Cambria Math" panose="02040503050406030204" pitchFamily="18" charset="0"/>
                                </a:rPr>
                                <m:t>𝐮</m:t>
                              </m:r>
                            </m:e>
                          </m:d>
                        </m:e>
                        <m:e>
                          <m:r>
                            <a:rPr lang="en-US" altLang="zh-CN" b="1" i="0" smtClean="0">
                              <a:latin typeface="Cambria Math" panose="02040503050406030204" pitchFamily="18" charset="0"/>
                            </a:rPr>
                            <m:t>𝐮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&amp;=</m:t>
                          </m:r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1" i="0" smtClean="0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</m:d>
                        </m:e>
                      </m:eqArr>
                    </m:oMath>
                  </m:oMathPara>
                </a14:m>
                <a:endParaRPr lang="en-CN" b="1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1F2C7DB-1390-0D71-F28F-AE0E3934CC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7991" y="2661783"/>
                <a:ext cx="1376018" cy="645113"/>
              </a:xfrm>
              <a:prstGeom prst="rect">
                <a:avLst/>
              </a:prstGeom>
              <a:blipFill>
                <a:blip r:embed="rId6"/>
                <a:stretch>
                  <a:fillRect b="-11538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5535BDE-1F13-632F-2B5A-6CF573180FEF}"/>
                  </a:ext>
                </a:extLst>
              </p:cNvPr>
              <p:cNvSpPr txBox="1"/>
              <p:nvPr/>
            </p:nvSpPr>
            <p:spPr>
              <a:xfrm>
                <a:off x="675309" y="5492827"/>
                <a:ext cx="519209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N" b="1">
                    <a:solidFill>
                      <a:schemeClr val="accent3"/>
                    </a:solidFill>
                    <a:latin typeface="DengXian" panose="02010600030101010101" pitchFamily="2" charset="-122"/>
                    <a:ea typeface="DengXian" panose="02010600030101010101" pitchFamily="2" charset="-122"/>
                  </a:rPr>
                  <a:t>由于标准正态分布有一些较好的性质</a:t>
                </a:r>
                <a:r>
                  <a:rPr lang="zh-CN" altLang="en-US" b="1">
                    <a:solidFill>
                      <a:schemeClr val="accent3"/>
                    </a:solidFill>
                    <a:latin typeface="DengXian" panose="02010600030101010101" pitchFamily="2" charset="-122"/>
                    <a:ea typeface="DengXian" panose="02010600030101010101" pitchFamily="2" charset="-122"/>
                  </a:rPr>
                  <a:t>，方便进行损失函数的计算，我们一般学习</a:t>
                </a:r>
                <a:r>
                  <a:rPr lang="en-US" altLang="zh-CN" b="1">
                    <a:solidFill>
                      <a:schemeClr val="accent3"/>
                    </a:solidFill>
                    <a:latin typeface="DengXian" panose="02010600030101010101" pitchFamily="2" charset="-122"/>
                    <a:ea typeface="DengXian" panose="02010600030101010101" pitchFamily="2" charset="-122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1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𝑇</m:t>
                        </m:r>
                      </m:e>
                      <m:sup>
                        <m:r>
                          <a:rPr lang="en-US" altLang="zh-CN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zh-CN" altLang="en-US" b="1">
                    <a:solidFill>
                      <a:schemeClr val="accent3"/>
                    </a:solidFill>
                    <a:latin typeface="DengXian" panose="02010600030101010101" pitchFamily="2" charset="-122"/>
                    <a:ea typeface="DengXian" panose="02010600030101010101" pitchFamily="2" charset="-122"/>
                  </a:rPr>
                  <a:t> 这个过程。</a:t>
                </a:r>
                <a:endParaRPr lang="en-CN" b="1">
                  <a:solidFill>
                    <a:schemeClr val="accent3"/>
                  </a:solidFill>
                  <a:latin typeface="DengXian" panose="02010600030101010101" pitchFamily="2" charset="-122"/>
                  <a:ea typeface="DengXian" panose="02010600030101010101" pitchFamily="2" charset="-122"/>
                </a:endParaRP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5535BDE-1F13-632F-2B5A-6CF573180F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309" y="5492827"/>
                <a:ext cx="5192091" cy="646331"/>
              </a:xfrm>
              <a:prstGeom prst="rect">
                <a:avLst/>
              </a:prstGeom>
              <a:blipFill>
                <a:blip r:embed="rId7"/>
                <a:stretch>
                  <a:fillRect l="-1220" t="-3846" b="-1538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7772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CD964-1903-8A66-D9ED-9E839A760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>
                <a:latin typeface="微软雅黑" panose="020B0503020204020204" pitchFamily="34" charset="-122"/>
                <a:ea typeface="微软雅黑" panose="020B0503020204020204" pitchFamily="34" charset="-122"/>
              </a:rPr>
              <a:t>PART II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 标准化流</a:t>
            </a:r>
            <a:b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28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标准化流的连续化</a:t>
            </a:r>
            <a:endParaRPr lang="en-CN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EDBBF3D-6280-A4AB-6727-1A7EF027B85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CN" b="1">
                    <a:latin typeface="DengXian" panose="02010600030101010101" pitchFamily="2" charset="-122"/>
                    <a:ea typeface="DengXian" panose="02010600030101010101" pitchFamily="2" charset="-122"/>
                  </a:rPr>
                  <a:t>标准化流的连续化</a:t>
                </a:r>
                <a:r>
                  <a:rPr lang="zh-CN" altLang="en-US"/>
                  <a:t>：</a:t>
                </a:r>
                <a:r>
                  <a:rPr lang="en-US" altLang="zh-CN"/>
                  <a:t>Chen</a:t>
                </a:r>
                <a:r>
                  <a:rPr lang="zh-CN" altLang="en-US"/>
                  <a:t>等人在论文中证明，当随机变量</a:t>
                </a:r>
                <a:r>
                  <a:rPr lang="en-US" altLang="zh-CN"/>
                  <a:t> </a:t>
                </a:r>
                <a14:m>
                  <m:oMath xmlns:m="http://schemas.openxmlformats.org/officeDocument/2006/math">
                    <m:r>
                      <a:rPr lang="en-US" altLang="zh-CN" b="1" i="0" smtClean="0">
                        <a:latin typeface="Cambria Math" panose="02040503050406030204" pitchFamily="18" charset="0"/>
                      </a:rPr>
                      <m:t>𝐳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zh-CN" altLang="en-US" b="1"/>
                  <a:t> </a:t>
                </a:r>
                <a:r>
                  <a:rPr lang="zh-CN" altLang="en-US"/>
                  <a:t>根据</a:t>
                </a:r>
                <a:r>
                  <a:rPr lang="en-US" altLang="zh-CN"/>
                  <a:t> ODE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0" smtClean="0">
                            <a:latin typeface="Cambria Math" panose="02040503050406030204" pitchFamily="18" charset="0"/>
                          </a:rPr>
                          <m:t>𝐳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CN"/>
                  <a:t> 随时间变化时</a:t>
                </a:r>
                <a:r>
                  <a:rPr lang="zh-CN" altLang="en-US"/>
                  <a:t>，其概率密度的对数</a:t>
                </a:r>
                <a:r>
                  <a:rPr lang="en-US" altLang="zh-CN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1" i="0" smtClean="0">
                                <a:latin typeface="Cambria Math" panose="02040503050406030204" pitchFamily="18" charset="0"/>
                              </a:rPr>
                              <m:t>𝐳</m:t>
                            </m:r>
                            <m:d>
                              <m:d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d>
                      </m:e>
                    </m:func>
                  </m:oMath>
                </a14:m>
                <a:r>
                  <a:rPr lang="zh-CN" altLang="en-US"/>
                  <a:t> 对时间的偏导：</a:t>
                </a:r>
                <a:endParaRPr lang="en-US" altLang="zh-CN"/>
              </a:p>
              <a:p>
                <a:endParaRPr lang="en-US"/>
              </a:p>
              <a:p>
                <a:endParaRPr lang="en-US"/>
              </a:p>
              <a:p>
                <a:pPr lvl="1"/>
                <a:r>
                  <a:rPr lang="en-US" err="1"/>
                  <a:t>其中</a:t>
                </a:r>
                <a:r>
                  <a:rPr lang="en-US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𝐳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</m:oMath>
                </a14:m>
                <a:r>
                  <a:rPr lang="en-CN"/>
                  <a:t> 为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𝐳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zh-CN" altLang="en-US"/>
                  <a:t> 对于向量</a:t>
                </a:r>
                <a:r>
                  <a:rPr lang="en-US" altLang="zh-CN"/>
                  <a:t> </a:t>
                </a:r>
                <a14:m>
                  <m:oMath xmlns:m="http://schemas.openxmlformats.org/officeDocument/2006/math">
                    <m:r>
                      <a:rPr lang="en-US" altLang="zh-CN" b="1" i="0" smtClean="0">
                        <a:latin typeface="Cambria Math" panose="02040503050406030204" pitchFamily="18" charset="0"/>
                      </a:rPr>
                      <m:t>𝐳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CN" b="1"/>
                  <a:t> </a:t>
                </a:r>
                <a:r>
                  <a:rPr lang="en-CN"/>
                  <a:t>求偏导的雅各比矩阵</a:t>
                </a:r>
                <a:r>
                  <a:rPr lang="zh-CN" altLang="en-US"/>
                  <a:t>。</a:t>
                </a:r>
                <a:endParaRPr lang="en-US" altLang="zh-CN"/>
              </a:p>
              <a:p>
                <a:pPr lvl="1"/>
                <a:r>
                  <a:rPr lang="en-CN"/>
                  <a:t>因此</a:t>
                </a:r>
                <a:r>
                  <a:rPr lang="zh-CN" altLang="en-US"/>
                  <a:t>，若我们将初始状态</a:t>
                </a:r>
                <a:r>
                  <a:rPr lang="en-US" altLang="zh-CN"/>
                  <a:t> </a:t>
                </a:r>
                <a14:m>
                  <m:oMath xmlns:m="http://schemas.openxmlformats.org/officeDocument/2006/math">
                    <m:r>
                      <a:rPr lang="en-US" altLang="zh-CN" b="1" i="0" smtClean="0">
                        <a:latin typeface="Cambria Math" panose="02040503050406030204" pitchFamily="18" charset="0"/>
                      </a:rPr>
                      <m:t>𝐳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lang="en-CN" i="1"/>
                  <a:t> </a:t>
                </a:r>
                <a:r>
                  <a:rPr lang="en-CN"/>
                  <a:t>设为服从任意</a:t>
                </a:r>
                <a:r>
                  <a:rPr lang="zh-CN" altLang="en-US"/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altLang="zh-CN"/>
                  <a:t> </a:t>
                </a:r>
                <a:r>
                  <a:rPr lang="zh-CN" altLang="en-US"/>
                  <a:t>维</a:t>
                </a:r>
                <a:r>
                  <a:rPr lang="en-CN"/>
                  <a:t>分布的随机变量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𝐱</m:t>
                    </m:r>
                  </m:oMath>
                </a14:m>
                <a:r>
                  <a:rPr lang="zh-CN" altLang="en-US"/>
                  <a:t>，而最终状态</a:t>
                </a:r>
                <a:r>
                  <a:rPr lang="en-US" altLang="zh-CN"/>
                  <a:t> </a:t>
                </a:r>
                <a14:m>
                  <m:oMath xmlns:m="http://schemas.openxmlformats.org/officeDocument/2006/math">
                    <m:r>
                      <a:rPr lang="en-US" altLang="zh-CN" b="1" i="0" smtClean="0">
                        <a:latin typeface="Cambria Math" panose="02040503050406030204" pitchFamily="18" charset="0"/>
                      </a:rPr>
                      <m:t>𝐳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i="1"/>
                  <a:t> </a:t>
                </a:r>
                <a:r>
                  <a:rPr lang="zh-CN" altLang="en-US"/>
                  <a:t>设为服从</a:t>
                </a:r>
                <a:r>
                  <a:rPr lang="en-US" altLang="zh-CN"/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zh-CN" altLang="en-US"/>
                  <a:t> 维标准正态分布的随机变量。我们有方程组</a:t>
                </a:r>
                <a:br>
                  <a:rPr lang="en-US" altLang="zh-CN"/>
                </a:br>
                <a:endParaRPr lang="en-CN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EDBBF3D-6280-A4AB-6727-1A7EF027B85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476" r="-47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99CB108-DC89-919C-6583-048A25F175D7}"/>
                  </a:ext>
                </a:extLst>
              </p:cNvPr>
              <p:cNvSpPr txBox="1"/>
              <p:nvPr/>
            </p:nvSpPr>
            <p:spPr>
              <a:xfrm>
                <a:off x="4467206" y="2765100"/>
                <a:ext cx="3131050" cy="6639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1" i="0" smtClean="0">
                                      <a:latin typeface="Cambria Math" panose="02040503050406030204" pitchFamily="18" charset="0"/>
                                    </a:rPr>
                                    <m:t>𝐳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func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tr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0" smtClean="0">
                                  <a:latin typeface="Cambria Math" panose="02040503050406030204" pitchFamily="18" charset="0"/>
                                </a:rPr>
                                <m:t>𝐳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lang="en-CN" i="1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99CB108-DC89-919C-6583-048A25F175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7206" y="2765100"/>
                <a:ext cx="3131050" cy="663900"/>
              </a:xfrm>
              <a:prstGeom prst="rect">
                <a:avLst/>
              </a:prstGeom>
              <a:blipFill>
                <a:blip r:embed="rId4"/>
                <a:stretch>
                  <a:fillRect b="-3704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D285DAD-DA30-0D60-BE90-A6EABE23790A}"/>
                  </a:ext>
                </a:extLst>
              </p:cNvPr>
              <p:cNvSpPr txBox="1"/>
              <p:nvPr/>
            </p:nvSpPr>
            <p:spPr>
              <a:xfrm>
                <a:off x="3337809" y="4930815"/>
                <a:ext cx="5690340" cy="7458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1" i="0" smtClean="0">
                                    <a:latin typeface="Cambria Math" panose="02040503050406030204" pitchFamily="18" charset="0"/>
                                  </a:rPr>
                                  <m:t>𝐳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mr>
                            <m:mr>
                              <m:e>
                                <m:func>
                                  <m:func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1" i="0" smtClean="0">
                                            <a:latin typeface="Cambria Math" panose="02040503050406030204" pitchFamily="18" charset="0"/>
                                          </a:rPr>
                                          <m:t>𝐳</m:t>
                                        </m:r>
                                        <m:d>
                                          <m:d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𝑡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</m:d>
                                  </m:e>
                                </m:func>
                              </m:e>
                            </m:mr>
                          </m:m>
                        </m:e>
                      </m:d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1">
                                    <a:latin typeface="Cambria Math" panose="02040503050406030204" pitchFamily="18" charset="0"/>
                                  </a:rPr>
                                  <m:t>𝐳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mr>
                            <m:mr>
                              <m:e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1">
                                            <a:latin typeface="Cambria Math" panose="02040503050406030204" pitchFamily="18" charset="0"/>
                                          </a:rPr>
                                          <m:t>𝐳</m:t>
                                        </m:r>
                                        <m:d>
                                          <m:d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𝑡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0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</m:d>
                                  </m:e>
                                </m:func>
                              </m:e>
                            </m:mr>
                          </m:m>
                        </m:e>
                      </m:d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plcHide m:val="on"/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  <m:d>
                                      <m:dPr>
                                        <m:ctrlP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1" i="0" smtClean="0">
                                            <a:latin typeface="Cambria Math" panose="02040503050406030204" pitchFamily="18" charset="0"/>
                                          </a:rPr>
                                          <m:t>𝐳</m:t>
                                        </m:r>
                                        <m:d>
                                          <m:d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e>
                                        </m:d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</m:d>
                                  </m:e>
                                </m:mr>
                                <m:mr>
                                  <m:e>
                                    <m: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tr</m:t>
                                    </m:r>
                                    <m:d>
                                      <m:dPr>
                                        <m:begChr m:val="{"/>
                                        <m:endChr m:val="}"/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𝐽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𝑔</m:t>
                                            </m:r>
                                          </m:sub>
                                        </m:sSub>
                                        <m:d>
                                          <m:dPr>
                                            <m:ctrlPr>
                                              <a:rPr lang="en-US" b="1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b="1" i="0" smtClean="0">
                                                <a:latin typeface="Cambria Math" panose="02040503050406030204" pitchFamily="18" charset="0"/>
                                              </a:rPr>
                                              <m:t>𝐳</m:t>
                                            </m:r>
                                            <m:d>
                                              <m:dPr>
                                                <m:ctrlP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𝑡</m:t>
                                                </m:r>
                                              </m:e>
                                            </m:d>
                                          </m:e>
                                        </m:d>
                                      </m:e>
                                    </m:d>
                                  </m:e>
                                </m:mr>
                              </m:m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lang="en-CN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D285DAD-DA30-0D60-BE90-A6EABE2379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7809" y="4930815"/>
                <a:ext cx="5690340" cy="745845"/>
              </a:xfrm>
              <a:prstGeom prst="rect">
                <a:avLst/>
              </a:prstGeom>
              <a:blipFill>
                <a:blip r:embed="rId5"/>
                <a:stretch>
                  <a:fillRect t="-147458" b="-218644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379EC9E0-F0F0-BFD7-86CD-342E0A2ADF61}"/>
              </a:ext>
            </a:extLst>
          </p:cNvPr>
          <p:cNvSpPr txBox="1"/>
          <p:nvPr/>
        </p:nvSpPr>
        <p:spPr>
          <a:xfrm>
            <a:off x="612646" y="6309360"/>
            <a:ext cx="84805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Chen, R. T., </a:t>
            </a:r>
            <a:r>
              <a:rPr lang="en-US" sz="1400" b="0" i="0" err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Rubanova</a:t>
            </a:r>
            <a:r>
              <a:rPr lang="en-US" sz="1400" b="0" i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, Y., Bettencourt, J., &amp; </a:t>
            </a:r>
            <a:r>
              <a:rPr lang="en-US" sz="1400" b="0" i="0" err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Duvenaud</a:t>
            </a:r>
            <a:r>
              <a:rPr lang="en-US" sz="1400" b="0" i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, D. K. (2018). Neural ordinary differential equations. </a:t>
            </a:r>
            <a:r>
              <a:rPr lang="en-US" sz="1400" b="0" i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Advances in neural information processing systems</a:t>
            </a:r>
            <a:r>
              <a:rPr lang="en-US" sz="1400" b="0" i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, </a:t>
            </a:r>
            <a:r>
              <a:rPr lang="en-US" sz="1400" b="0" i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31</a:t>
            </a:r>
            <a:r>
              <a:rPr lang="en-US" sz="1400" b="0" i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CN"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84369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CD964-1903-8A66-D9ED-9E839A760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CN" altLang="zh-CN" sz="3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PART II</a:t>
            </a:r>
            <a:r>
              <a:rPr kumimoji="0" lang="zh-CN" altLang="en-US" sz="3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 标准化流</a:t>
            </a:r>
            <a:br>
              <a:rPr kumimoji="0" lang="en-US" altLang="zh-CN" sz="3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</a:br>
            <a:r>
              <a: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标准化流的连续化</a:t>
            </a:r>
            <a:endParaRPr lang="en-CN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EDBBF3D-6280-A4AB-6727-1A7EF027B85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CN" b="1">
                    <a:latin typeface="DengXian" panose="02010600030101010101" pitchFamily="2" charset="-122"/>
                    <a:ea typeface="DengXian" panose="02010600030101010101" pitchFamily="2" charset="-122"/>
                  </a:rPr>
                  <a:t>标准化流的连续化</a:t>
                </a:r>
                <a:r>
                  <a:rPr lang="zh-CN" altLang="en-US"/>
                  <a:t>：</a:t>
                </a:r>
                <a:r>
                  <a:rPr lang="en-US" altLang="zh-CN"/>
                  <a:t>Chen</a:t>
                </a:r>
                <a:r>
                  <a:rPr lang="zh-CN" altLang="en-US"/>
                  <a:t>等人在论文中证明，当随机变量</a:t>
                </a:r>
                <a:r>
                  <a:rPr lang="en-US" altLang="zh-CN"/>
                  <a:t> </a:t>
                </a:r>
                <a14:m>
                  <m:oMath xmlns:m="http://schemas.openxmlformats.org/officeDocument/2006/math">
                    <m:r>
                      <a:rPr lang="en-US" altLang="zh-CN" b="1" i="0" smtClean="0">
                        <a:latin typeface="Cambria Math" panose="02040503050406030204" pitchFamily="18" charset="0"/>
                      </a:rPr>
                      <m:t>𝐳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zh-CN" altLang="en-US" b="1"/>
                  <a:t> </a:t>
                </a:r>
                <a:r>
                  <a:rPr lang="zh-CN" altLang="en-US"/>
                  <a:t>根据</a:t>
                </a:r>
                <a:r>
                  <a:rPr lang="en-US" altLang="zh-CN"/>
                  <a:t> ODE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0" smtClean="0">
                            <a:latin typeface="Cambria Math" panose="02040503050406030204" pitchFamily="18" charset="0"/>
                          </a:rPr>
                          <m:t>𝐳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CN"/>
                  <a:t> 随时间变化时</a:t>
                </a:r>
                <a:r>
                  <a:rPr lang="zh-CN" altLang="en-US"/>
                  <a:t>，其概率密度的对数</a:t>
                </a:r>
                <a:r>
                  <a:rPr lang="en-US" altLang="zh-CN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1" i="0" smtClean="0">
                                <a:latin typeface="Cambria Math" panose="02040503050406030204" pitchFamily="18" charset="0"/>
                              </a:rPr>
                              <m:t>𝐳</m:t>
                            </m:r>
                            <m:d>
                              <m:d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d>
                      </m:e>
                    </m:func>
                  </m:oMath>
                </a14:m>
                <a:r>
                  <a:rPr lang="zh-CN" altLang="en-US"/>
                  <a:t> 对时间的偏导：</a:t>
                </a:r>
                <a:endParaRPr lang="en-US" altLang="zh-CN"/>
              </a:p>
              <a:p>
                <a:endParaRPr lang="en-US"/>
              </a:p>
              <a:p>
                <a:endParaRPr lang="en-US"/>
              </a:p>
              <a:p>
                <a:pPr lvl="1"/>
                <a:r>
                  <a:rPr lang="en-US" err="1"/>
                  <a:t>其中</a:t>
                </a:r>
                <a:r>
                  <a:rPr lang="en-US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𝐳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</m:oMath>
                </a14:m>
                <a:r>
                  <a:rPr lang="en-CN"/>
                  <a:t> 为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𝐳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zh-CN" altLang="en-US"/>
                  <a:t> 对于向量</a:t>
                </a:r>
                <a:r>
                  <a:rPr lang="en-US" altLang="zh-CN"/>
                  <a:t> </a:t>
                </a:r>
                <a14:m>
                  <m:oMath xmlns:m="http://schemas.openxmlformats.org/officeDocument/2006/math">
                    <m:r>
                      <a:rPr lang="en-US" altLang="zh-CN" b="1" i="0" smtClean="0">
                        <a:latin typeface="Cambria Math" panose="02040503050406030204" pitchFamily="18" charset="0"/>
                      </a:rPr>
                      <m:t>𝐳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CN" b="1"/>
                  <a:t> </a:t>
                </a:r>
                <a:r>
                  <a:rPr lang="en-CN"/>
                  <a:t>求偏导的雅各比矩阵</a:t>
                </a:r>
                <a:r>
                  <a:rPr lang="zh-CN" altLang="en-US"/>
                  <a:t>。</a:t>
                </a:r>
                <a:endParaRPr lang="en-US" altLang="zh-CN"/>
              </a:p>
              <a:p>
                <a:pPr lvl="1"/>
                <a:r>
                  <a:rPr lang="en-CN"/>
                  <a:t>因此</a:t>
                </a:r>
                <a:r>
                  <a:rPr lang="zh-CN" altLang="en-US"/>
                  <a:t>，若我们将初始状态</a:t>
                </a:r>
                <a:r>
                  <a:rPr lang="en-US" altLang="zh-CN"/>
                  <a:t> </a:t>
                </a:r>
                <a14:m>
                  <m:oMath xmlns:m="http://schemas.openxmlformats.org/officeDocument/2006/math">
                    <m:r>
                      <a:rPr lang="en-US" altLang="zh-CN" b="1" i="0" smtClean="0">
                        <a:latin typeface="Cambria Math" panose="02040503050406030204" pitchFamily="18" charset="0"/>
                      </a:rPr>
                      <m:t>𝐳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lang="en-CN" i="1"/>
                  <a:t> </a:t>
                </a:r>
                <a:r>
                  <a:rPr lang="en-CN"/>
                  <a:t>设为服从任意</a:t>
                </a:r>
                <a:r>
                  <a:rPr lang="zh-CN" altLang="en-US"/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altLang="zh-CN"/>
                  <a:t> </a:t>
                </a:r>
                <a:r>
                  <a:rPr lang="zh-CN" altLang="en-US"/>
                  <a:t>维</a:t>
                </a:r>
                <a:r>
                  <a:rPr lang="en-CN"/>
                  <a:t>分布的随机变量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𝐱</m:t>
                    </m:r>
                  </m:oMath>
                </a14:m>
                <a:r>
                  <a:rPr lang="zh-CN" altLang="en-US"/>
                  <a:t>，而最终状态</a:t>
                </a:r>
                <a:r>
                  <a:rPr lang="en-US" altLang="zh-CN"/>
                  <a:t> </a:t>
                </a:r>
                <a14:m>
                  <m:oMath xmlns:m="http://schemas.openxmlformats.org/officeDocument/2006/math">
                    <m:r>
                      <a:rPr lang="en-US" altLang="zh-CN" b="1" i="0" smtClean="0">
                        <a:latin typeface="Cambria Math" panose="02040503050406030204" pitchFamily="18" charset="0"/>
                      </a:rPr>
                      <m:t>𝐳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i="1"/>
                  <a:t> </a:t>
                </a:r>
                <a:r>
                  <a:rPr lang="zh-CN" altLang="en-US"/>
                  <a:t>设为服从</a:t>
                </a:r>
                <a:r>
                  <a:rPr lang="en-US" altLang="zh-CN"/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zh-CN" altLang="en-US"/>
                  <a:t> 维标准正态分布的随机变量。我们有方程组</a:t>
                </a:r>
                <a:br>
                  <a:rPr lang="en-US" altLang="zh-CN"/>
                </a:br>
                <a:endParaRPr lang="en-CN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EDBBF3D-6280-A4AB-6727-1A7EF027B85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476" r="-47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99CB108-DC89-919C-6583-048A25F175D7}"/>
                  </a:ext>
                </a:extLst>
              </p:cNvPr>
              <p:cNvSpPr txBox="1"/>
              <p:nvPr/>
            </p:nvSpPr>
            <p:spPr>
              <a:xfrm>
                <a:off x="4467206" y="2765100"/>
                <a:ext cx="3131050" cy="6639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1" i="0" smtClean="0">
                                      <a:latin typeface="Cambria Math" panose="02040503050406030204" pitchFamily="18" charset="0"/>
                                    </a:rPr>
                                    <m:t>𝐳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func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tr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0" smtClean="0">
                                  <a:latin typeface="Cambria Math" panose="02040503050406030204" pitchFamily="18" charset="0"/>
                                </a:rPr>
                                <m:t>𝐳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lang="en-CN" i="1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99CB108-DC89-919C-6583-048A25F175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7206" y="2765100"/>
                <a:ext cx="3131050" cy="663900"/>
              </a:xfrm>
              <a:prstGeom prst="rect">
                <a:avLst/>
              </a:prstGeom>
              <a:blipFill>
                <a:blip r:embed="rId4"/>
                <a:stretch>
                  <a:fillRect b="-3704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D285DAD-DA30-0D60-BE90-A6EABE23790A}"/>
                  </a:ext>
                </a:extLst>
              </p:cNvPr>
              <p:cNvSpPr txBox="1"/>
              <p:nvPr/>
            </p:nvSpPr>
            <p:spPr>
              <a:xfrm>
                <a:off x="3337809" y="4930815"/>
                <a:ext cx="5690340" cy="7458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1" i="0" smtClean="0">
                                    <a:latin typeface="Cambria Math" panose="02040503050406030204" pitchFamily="18" charset="0"/>
                                  </a:rPr>
                                  <m:t>𝐳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mr>
                            <m:mr>
                              <m:e>
                                <m:func>
                                  <m:func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1" i="0" smtClean="0">
                                            <a:latin typeface="Cambria Math" panose="02040503050406030204" pitchFamily="18" charset="0"/>
                                          </a:rPr>
                                          <m:t>𝐳</m:t>
                                        </m:r>
                                        <m:d>
                                          <m:d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𝑡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</m:d>
                                  </m:e>
                                </m:func>
                              </m:e>
                            </m:mr>
                          </m:m>
                        </m:e>
                      </m:d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1">
                                    <a:latin typeface="Cambria Math" panose="02040503050406030204" pitchFamily="18" charset="0"/>
                                  </a:rPr>
                                  <m:t>𝐳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mr>
                            <m:mr>
                              <m:e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1">
                                            <a:latin typeface="Cambria Math" panose="02040503050406030204" pitchFamily="18" charset="0"/>
                                          </a:rPr>
                                          <m:t>𝐳</m:t>
                                        </m:r>
                                        <m:d>
                                          <m:d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𝑡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0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</m:d>
                                  </m:e>
                                </m:func>
                              </m:e>
                            </m:mr>
                          </m:m>
                        </m:e>
                      </m:d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plcHide m:val="on"/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  <m:d>
                                      <m:dPr>
                                        <m:ctrlP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1" i="0" smtClean="0">
                                            <a:latin typeface="Cambria Math" panose="02040503050406030204" pitchFamily="18" charset="0"/>
                                          </a:rPr>
                                          <m:t>𝐳</m:t>
                                        </m:r>
                                        <m:d>
                                          <m:d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e>
                                        </m:d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</m:d>
                                  </m:e>
                                </m:mr>
                                <m:mr>
                                  <m:e>
                                    <m: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tr</m:t>
                                    </m:r>
                                    <m:d>
                                      <m:dPr>
                                        <m:begChr m:val="{"/>
                                        <m:endChr m:val="}"/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𝐽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𝑔</m:t>
                                            </m:r>
                                          </m:sub>
                                        </m:sSub>
                                        <m:d>
                                          <m:dPr>
                                            <m:ctrlPr>
                                              <a:rPr lang="en-US" b="1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b="1" i="0" smtClean="0">
                                                <a:latin typeface="Cambria Math" panose="02040503050406030204" pitchFamily="18" charset="0"/>
                                              </a:rPr>
                                              <m:t>𝐳</m:t>
                                            </m:r>
                                            <m:d>
                                              <m:dPr>
                                                <m:ctrlP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𝑡</m:t>
                                                </m:r>
                                              </m:e>
                                            </m:d>
                                          </m:e>
                                        </m:d>
                                      </m:e>
                                    </m:d>
                                  </m:e>
                                </m:mr>
                              </m:m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lang="en-CN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D285DAD-DA30-0D60-BE90-A6EABE2379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7809" y="4930815"/>
                <a:ext cx="5690340" cy="745845"/>
              </a:xfrm>
              <a:prstGeom prst="rect">
                <a:avLst/>
              </a:prstGeom>
              <a:blipFill>
                <a:blip r:embed="rId5"/>
                <a:stretch>
                  <a:fillRect t="-147458" b="-218644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5249467C-6223-EEA0-5049-8C0DCCEA35EE}"/>
              </a:ext>
            </a:extLst>
          </p:cNvPr>
          <p:cNvGrpSpPr/>
          <p:nvPr/>
        </p:nvGrpSpPr>
        <p:grpSpPr>
          <a:xfrm>
            <a:off x="5179580" y="5262503"/>
            <a:ext cx="1215341" cy="1181936"/>
            <a:chOff x="5144855" y="5262503"/>
            <a:chExt cx="1215341" cy="1181936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8F77296F-73C8-4767-B851-A313121DC970}"/>
                    </a:ext>
                  </a:extLst>
                </p:cNvPr>
                <p:cNvSpPr txBox="1"/>
                <p:nvPr/>
              </p:nvSpPr>
              <p:spPr>
                <a:xfrm>
                  <a:off x="5565615" y="6075107"/>
                  <a:ext cx="37382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N" i="1" dirty="0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CN">
                    <a:solidFill>
                      <a:schemeClr val="accent3"/>
                    </a:solidFill>
                  </a:endParaRPr>
                </a:p>
              </p:txBody>
            </p:sp>
          </mc:Choice>
          <mc:Fallback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8F77296F-73C8-4767-B851-A313121DC9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65615" y="6075107"/>
                  <a:ext cx="373820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11D22D9-422C-FCDF-B345-1BCBD34C0E8D}"/>
                </a:ext>
              </a:extLst>
            </p:cNvPr>
            <p:cNvSpPr/>
            <p:nvPr/>
          </p:nvSpPr>
          <p:spPr>
            <a:xfrm>
              <a:off x="5144855" y="5262503"/>
              <a:ext cx="1215341" cy="407557"/>
            </a:xfrm>
            <a:prstGeom prst="rect">
              <a:avLst/>
            </a:prstGeom>
            <a:noFill/>
            <a:ln w="28575">
              <a:solidFill>
                <a:schemeClr val="accent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>
                <a:solidFill>
                  <a:schemeClr val="accent3"/>
                </a:solidFill>
              </a:endParaRP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94600DBC-C36C-2FED-5A51-34FCA71EB253}"/>
                </a:ext>
              </a:extLst>
            </p:cNvPr>
            <p:cNvCxnSpPr>
              <a:cxnSpLocks/>
              <a:stCxn id="8" idx="2"/>
              <a:endCxn id="7" idx="0"/>
            </p:cNvCxnSpPr>
            <p:nvPr/>
          </p:nvCxnSpPr>
          <p:spPr>
            <a:xfrm flipH="1">
              <a:off x="5752525" y="5670060"/>
              <a:ext cx="1" cy="405047"/>
            </a:xfrm>
            <a:prstGeom prst="straightConnector1">
              <a:avLst/>
            </a:prstGeom>
            <a:ln w="1905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C8F3521D-FA6F-FF70-8DAB-BFBCC8A8858E}"/>
              </a:ext>
            </a:extLst>
          </p:cNvPr>
          <p:cNvSpPr txBox="1"/>
          <p:nvPr/>
        </p:nvSpPr>
        <p:spPr>
          <a:xfrm>
            <a:off x="612646" y="6309360"/>
            <a:ext cx="84805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Chen, R. T., </a:t>
            </a:r>
            <a:r>
              <a:rPr lang="en-US" sz="1400" b="0" i="0" err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Rubanova</a:t>
            </a:r>
            <a:r>
              <a:rPr lang="en-US" sz="1400" b="0" i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, Y., Bettencourt, J., &amp; </a:t>
            </a:r>
            <a:r>
              <a:rPr lang="en-US" sz="1400" b="0" i="0" err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Duvenaud</a:t>
            </a:r>
            <a:r>
              <a:rPr lang="en-US" sz="1400" b="0" i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, D. K. (2018). Neural ordinary differential equations. </a:t>
            </a:r>
            <a:r>
              <a:rPr lang="en-US" sz="1400" b="0" i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Advances in neural information processing systems</a:t>
            </a:r>
            <a:r>
              <a:rPr lang="en-US" sz="1400" b="0" i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, </a:t>
            </a:r>
            <a:r>
              <a:rPr lang="en-US" sz="1400" b="0" i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31</a:t>
            </a:r>
            <a:r>
              <a:rPr lang="en-US" sz="1400" b="0" i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CN"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52647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CD964-1903-8A66-D9ED-9E839A760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>
                <a:latin typeface="微软雅黑" panose="020B0503020204020204" pitchFamily="34" charset="-122"/>
                <a:ea typeface="微软雅黑" panose="020B0503020204020204" pitchFamily="34" charset="-122"/>
              </a:rPr>
              <a:t>PART II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 标准化流</a:t>
            </a:r>
            <a:b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标准化流的连续化</a:t>
            </a:r>
            <a:endParaRPr lang="en-CN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EDBBF3D-6280-A4AB-6727-1A7EF027B85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CN" b="1">
                    <a:latin typeface="DengXian" panose="02010600030101010101" pitchFamily="2" charset="-122"/>
                    <a:ea typeface="DengXian" panose="02010600030101010101" pitchFamily="2" charset="-122"/>
                  </a:rPr>
                  <a:t>标准化流的连续化</a:t>
                </a:r>
                <a:r>
                  <a:rPr lang="zh-CN" altLang="en-US"/>
                  <a:t>：</a:t>
                </a:r>
                <a:r>
                  <a:rPr lang="en-US" altLang="zh-CN"/>
                  <a:t>Chen</a:t>
                </a:r>
                <a:r>
                  <a:rPr lang="zh-CN" altLang="en-US"/>
                  <a:t>等人在论文中证明，当随机变量</a:t>
                </a:r>
                <a:r>
                  <a:rPr lang="en-US" altLang="zh-CN"/>
                  <a:t> </a:t>
                </a:r>
                <a14:m>
                  <m:oMath xmlns:m="http://schemas.openxmlformats.org/officeDocument/2006/math">
                    <m:r>
                      <a:rPr lang="en-US" altLang="zh-CN" b="1" i="0" smtClean="0">
                        <a:latin typeface="Cambria Math" panose="02040503050406030204" pitchFamily="18" charset="0"/>
                      </a:rPr>
                      <m:t>𝐳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zh-CN" altLang="en-US" b="1"/>
                  <a:t> </a:t>
                </a:r>
                <a:r>
                  <a:rPr lang="zh-CN" altLang="en-US"/>
                  <a:t>根据</a:t>
                </a:r>
                <a:r>
                  <a:rPr lang="en-US" altLang="zh-CN"/>
                  <a:t> ODE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0" smtClean="0">
                            <a:latin typeface="Cambria Math" panose="02040503050406030204" pitchFamily="18" charset="0"/>
                          </a:rPr>
                          <m:t>𝐳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CN"/>
                  <a:t> 随时间变化时</a:t>
                </a:r>
                <a:r>
                  <a:rPr lang="zh-CN" altLang="en-US"/>
                  <a:t>，其概率密度的对数</a:t>
                </a:r>
                <a:r>
                  <a:rPr lang="en-US" altLang="zh-CN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1" i="0" smtClean="0">
                                <a:latin typeface="Cambria Math" panose="02040503050406030204" pitchFamily="18" charset="0"/>
                              </a:rPr>
                              <m:t>𝐳</m:t>
                            </m:r>
                            <m:d>
                              <m:d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d>
                      </m:e>
                    </m:func>
                  </m:oMath>
                </a14:m>
                <a:r>
                  <a:rPr lang="zh-CN" altLang="en-US"/>
                  <a:t> 对时间的偏导：</a:t>
                </a:r>
                <a:endParaRPr lang="en-US" altLang="zh-CN"/>
              </a:p>
              <a:p>
                <a:endParaRPr lang="en-US"/>
              </a:p>
              <a:p>
                <a:endParaRPr lang="en-US"/>
              </a:p>
              <a:p>
                <a:pPr lvl="1"/>
                <a:r>
                  <a:rPr lang="en-US" err="1"/>
                  <a:t>其中</a:t>
                </a:r>
                <a:r>
                  <a:rPr lang="en-US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𝐳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</m:oMath>
                </a14:m>
                <a:r>
                  <a:rPr lang="en-CN"/>
                  <a:t> 为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𝐳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zh-CN" altLang="en-US"/>
                  <a:t> 对于向量</a:t>
                </a:r>
                <a:r>
                  <a:rPr lang="en-US" altLang="zh-CN"/>
                  <a:t> </a:t>
                </a:r>
                <a14:m>
                  <m:oMath xmlns:m="http://schemas.openxmlformats.org/officeDocument/2006/math">
                    <m:r>
                      <a:rPr lang="en-US" altLang="zh-CN" b="1" i="0" smtClean="0">
                        <a:latin typeface="Cambria Math" panose="02040503050406030204" pitchFamily="18" charset="0"/>
                      </a:rPr>
                      <m:t>𝐳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CN" b="1"/>
                  <a:t> </a:t>
                </a:r>
                <a:r>
                  <a:rPr lang="en-CN"/>
                  <a:t>求偏导的雅各比矩阵</a:t>
                </a:r>
                <a:r>
                  <a:rPr lang="zh-CN" altLang="en-US"/>
                  <a:t>。</a:t>
                </a:r>
                <a:endParaRPr lang="en-US" altLang="zh-CN"/>
              </a:p>
              <a:p>
                <a:pPr lvl="1"/>
                <a:r>
                  <a:rPr lang="en-CN"/>
                  <a:t>因此</a:t>
                </a:r>
                <a:r>
                  <a:rPr lang="zh-CN" altLang="en-US"/>
                  <a:t>，若我们将初始状态</a:t>
                </a:r>
                <a:r>
                  <a:rPr lang="en-US" altLang="zh-CN"/>
                  <a:t> </a:t>
                </a:r>
                <a14:m>
                  <m:oMath xmlns:m="http://schemas.openxmlformats.org/officeDocument/2006/math">
                    <m:r>
                      <a:rPr lang="en-US" altLang="zh-CN" b="1" i="0" smtClean="0">
                        <a:latin typeface="Cambria Math" panose="02040503050406030204" pitchFamily="18" charset="0"/>
                      </a:rPr>
                      <m:t>𝐳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lang="en-CN" i="1"/>
                  <a:t> </a:t>
                </a:r>
                <a:r>
                  <a:rPr lang="en-CN"/>
                  <a:t>设为服从任意</a:t>
                </a:r>
                <a:r>
                  <a:rPr lang="zh-CN" altLang="en-US"/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altLang="zh-CN"/>
                  <a:t> </a:t>
                </a:r>
                <a:r>
                  <a:rPr lang="zh-CN" altLang="en-US"/>
                  <a:t>维</a:t>
                </a:r>
                <a:r>
                  <a:rPr lang="en-CN"/>
                  <a:t>分布的随机变量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𝐱</m:t>
                    </m:r>
                  </m:oMath>
                </a14:m>
                <a:r>
                  <a:rPr lang="zh-CN" altLang="en-US"/>
                  <a:t>，而最终状态</a:t>
                </a:r>
                <a:r>
                  <a:rPr lang="en-US" altLang="zh-CN"/>
                  <a:t> </a:t>
                </a:r>
                <a14:m>
                  <m:oMath xmlns:m="http://schemas.openxmlformats.org/officeDocument/2006/math">
                    <m:r>
                      <a:rPr lang="en-US" altLang="zh-CN" b="1" i="0" smtClean="0">
                        <a:latin typeface="Cambria Math" panose="02040503050406030204" pitchFamily="18" charset="0"/>
                      </a:rPr>
                      <m:t>𝐳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i="1"/>
                  <a:t> </a:t>
                </a:r>
                <a:r>
                  <a:rPr lang="zh-CN" altLang="en-US"/>
                  <a:t>设为服从</a:t>
                </a:r>
                <a:r>
                  <a:rPr lang="en-US" altLang="zh-CN"/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zh-CN" altLang="en-US"/>
                  <a:t> 维标准正态分布的随机变量。我们有方程组</a:t>
                </a:r>
                <a:br>
                  <a:rPr lang="en-US" altLang="zh-CN"/>
                </a:br>
                <a:endParaRPr lang="en-CN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EDBBF3D-6280-A4AB-6727-1A7EF027B85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476" r="-47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99CB108-DC89-919C-6583-048A25F175D7}"/>
                  </a:ext>
                </a:extLst>
              </p:cNvPr>
              <p:cNvSpPr txBox="1"/>
              <p:nvPr/>
            </p:nvSpPr>
            <p:spPr>
              <a:xfrm>
                <a:off x="4467206" y="2765100"/>
                <a:ext cx="3131050" cy="6639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1" i="0" smtClean="0">
                                      <a:latin typeface="Cambria Math" panose="02040503050406030204" pitchFamily="18" charset="0"/>
                                    </a:rPr>
                                    <m:t>𝐳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func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tr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0" smtClean="0">
                                  <a:latin typeface="Cambria Math" panose="02040503050406030204" pitchFamily="18" charset="0"/>
                                </a:rPr>
                                <m:t>𝐳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lang="en-CN" i="1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99CB108-DC89-919C-6583-048A25F175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7206" y="2765100"/>
                <a:ext cx="3131050" cy="663900"/>
              </a:xfrm>
              <a:prstGeom prst="rect">
                <a:avLst/>
              </a:prstGeom>
              <a:blipFill>
                <a:blip r:embed="rId4"/>
                <a:stretch>
                  <a:fillRect b="-3704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D285DAD-DA30-0D60-BE90-A6EABE23790A}"/>
                  </a:ext>
                </a:extLst>
              </p:cNvPr>
              <p:cNvSpPr txBox="1"/>
              <p:nvPr/>
            </p:nvSpPr>
            <p:spPr>
              <a:xfrm>
                <a:off x="3337809" y="4930815"/>
                <a:ext cx="5690340" cy="7458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1" i="0" smtClean="0">
                                    <a:latin typeface="Cambria Math" panose="02040503050406030204" pitchFamily="18" charset="0"/>
                                  </a:rPr>
                                  <m:t>𝐳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mr>
                            <m:mr>
                              <m:e>
                                <m:func>
                                  <m:func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1" i="0" smtClean="0">
                                            <a:latin typeface="Cambria Math" panose="02040503050406030204" pitchFamily="18" charset="0"/>
                                          </a:rPr>
                                          <m:t>𝐳</m:t>
                                        </m:r>
                                        <m:d>
                                          <m:d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𝑡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</m:d>
                                  </m:e>
                                </m:func>
                              </m:e>
                            </m:mr>
                          </m:m>
                        </m:e>
                      </m:d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1">
                                    <a:latin typeface="Cambria Math" panose="02040503050406030204" pitchFamily="18" charset="0"/>
                                  </a:rPr>
                                  <m:t>𝐳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mr>
                            <m:mr>
                              <m:e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1">
                                            <a:latin typeface="Cambria Math" panose="02040503050406030204" pitchFamily="18" charset="0"/>
                                          </a:rPr>
                                          <m:t>𝐳</m:t>
                                        </m:r>
                                        <m:d>
                                          <m:d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𝑡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0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</m:d>
                                  </m:e>
                                </m:func>
                              </m:e>
                            </m:mr>
                          </m:m>
                        </m:e>
                      </m:d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plcHide m:val="on"/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  <m:d>
                                      <m:dPr>
                                        <m:ctrlP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1" i="0" smtClean="0">
                                            <a:latin typeface="Cambria Math" panose="02040503050406030204" pitchFamily="18" charset="0"/>
                                          </a:rPr>
                                          <m:t>𝐳</m:t>
                                        </m:r>
                                        <m:d>
                                          <m:d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e>
                                        </m:d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</m:d>
                                  </m:e>
                                </m:mr>
                                <m:mr>
                                  <m:e>
                                    <m: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tr</m:t>
                                    </m:r>
                                    <m:d>
                                      <m:dPr>
                                        <m:begChr m:val="{"/>
                                        <m:endChr m:val="}"/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𝐽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𝑔</m:t>
                                            </m:r>
                                          </m:sub>
                                        </m:sSub>
                                        <m:d>
                                          <m:dPr>
                                            <m:ctrlPr>
                                              <a:rPr lang="en-US" b="1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b="1" i="0" smtClean="0">
                                                <a:latin typeface="Cambria Math" panose="02040503050406030204" pitchFamily="18" charset="0"/>
                                              </a:rPr>
                                              <m:t>𝐳</m:t>
                                            </m:r>
                                            <m:d>
                                              <m:dPr>
                                                <m:ctrlP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𝑡</m:t>
                                                </m:r>
                                              </m:e>
                                            </m:d>
                                          </m:e>
                                        </m:d>
                                      </m:e>
                                    </m:d>
                                  </m:e>
                                </m:mr>
                              </m:m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lang="en-CN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D285DAD-DA30-0D60-BE90-A6EABE2379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7809" y="4930815"/>
                <a:ext cx="5690340" cy="745845"/>
              </a:xfrm>
              <a:prstGeom prst="rect">
                <a:avLst/>
              </a:prstGeom>
              <a:blipFill>
                <a:blip r:embed="rId5"/>
                <a:stretch>
                  <a:fillRect t="-147458" b="-218644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C8F3521D-FA6F-FF70-8DAB-BFBCC8A8858E}"/>
              </a:ext>
            </a:extLst>
          </p:cNvPr>
          <p:cNvSpPr txBox="1"/>
          <p:nvPr/>
        </p:nvSpPr>
        <p:spPr>
          <a:xfrm>
            <a:off x="612646" y="6309360"/>
            <a:ext cx="84805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Chen, R. T., </a:t>
            </a:r>
            <a:r>
              <a:rPr lang="en-US" sz="1400" b="0" i="0" err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Rubanova</a:t>
            </a:r>
            <a:r>
              <a:rPr lang="en-US" sz="1400" b="0" i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, Y., Bettencourt, J., &amp; </a:t>
            </a:r>
            <a:r>
              <a:rPr lang="en-US" sz="1400" b="0" i="0" err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Duvenaud</a:t>
            </a:r>
            <a:r>
              <a:rPr lang="en-US" sz="1400" b="0" i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, D. K. (2018). Neural ordinary differential equations. </a:t>
            </a:r>
            <a:r>
              <a:rPr lang="en-US" sz="1400" b="0" i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Advances in neural information processing systems</a:t>
            </a:r>
            <a:r>
              <a:rPr lang="en-US" sz="1400" b="0" i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, </a:t>
            </a:r>
            <a:r>
              <a:rPr lang="en-US" sz="1400" b="0" i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31</a:t>
            </a:r>
            <a:r>
              <a:rPr lang="en-US" sz="1400" b="0" i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CN"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0048DB5-5C20-6D85-DBD0-2A646F404D5B}"/>
                  </a:ext>
                </a:extLst>
              </p:cNvPr>
              <p:cNvSpPr txBox="1"/>
              <p:nvPr/>
            </p:nvSpPr>
            <p:spPr>
              <a:xfrm>
                <a:off x="8871453" y="5453570"/>
                <a:ext cx="2902764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N" b="1">
                    <a:solidFill>
                      <a:schemeClr val="accent3"/>
                    </a:solidFill>
                    <a:latin typeface="DengXian" panose="02010600030101010101" pitchFamily="2" charset="-122"/>
                    <a:ea typeface="DengXian" panose="02010600030101010101" pitchFamily="2" charset="-122"/>
                  </a:rPr>
                  <a:t>相较于离散流</a:t>
                </a:r>
                <a:r>
                  <a:rPr lang="zh-CN" altLang="en-US" b="1">
                    <a:solidFill>
                      <a:schemeClr val="accent3"/>
                    </a:solidFill>
                    <a:latin typeface="DengXian" panose="02010600030101010101" pitchFamily="2" charset="-122"/>
                    <a:ea typeface="DengXian" panose="02010600030101010101" pitchFamily="2" charset="-122"/>
                  </a:rPr>
                  <a:t>，连续流对于微分方程</a:t>
                </a:r>
                <a:r>
                  <a:rPr lang="en-US" altLang="zh-CN" b="1">
                    <a:solidFill>
                      <a:schemeClr val="accent3"/>
                    </a:solidFill>
                    <a:latin typeface="DengXian" panose="02010600030101010101" pitchFamily="2" charset="-122"/>
                    <a:ea typeface="DengXian" panose="02010600030101010101" pitchFamily="2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𝑔</m:t>
                    </m:r>
                  </m:oMath>
                </a14:m>
                <a:r>
                  <a:rPr lang="en-CN" b="1">
                    <a:solidFill>
                      <a:schemeClr val="accent3"/>
                    </a:solidFill>
                    <a:latin typeface="DengXian" panose="02010600030101010101" pitchFamily="2" charset="-122"/>
                    <a:ea typeface="DengXian" panose="02010600030101010101" pitchFamily="2" charset="-122"/>
                  </a:rPr>
                  <a:t> 没有可逆的要求</a:t>
                </a:r>
                <a:r>
                  <a:rPr lang="zh-CN" altLang="en-US" b="1">
                    <a:solidFill>
                      <a:schemeClr val="accent3"/>
                    </a:solidFill>
                    <a:latin typeface="DengXian" panose="02010600030101010101" pitchFamily="2" charset="-122"/>
                    <a:ea typeface="DengXian" panose="02010600030101010101" pitchFamily="2" charset="-122"/>
                  </a:rPr>
                  <a:t>！</a:t>
                </a:r>
                <a:endParaRPr lang="en-CN" b="1">
                  <a:solidFill>
                    <a:schemeClr val="accent3"/>
                  </a:solidFill>
                  <a:latin typeface="DengXian" panose="02010600030101010101" pitchFamily="2" charset="-122"/>
                  <a:ea typeface="DengXian" panose="02010600030101010101" pitchFamily="2" charset="-122"/>
                </a:endParaRP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0048DB5-5C20-6D85-DBD0-2A646F404D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71453" y="5453570"/>
                <a:ext cx="2902764" cy="923330"/>
              </a:xfrm>
              <a:prstGeom prst="rect">
                <a:avLst/>
              </a:prstGeom>
              <a:blipFill>
                <a:blip r:embed="rId6"/>
                <a:stretch>
                  <a:fillRect l="-1747" t="-2703" b="-9459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184308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F96C9-3FE9-40CD-5555-D8C7C2E74E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>
                <a:latin typeface="微软雅黑" panose="020B0503020204020204" pitchFamily="34" charset="-122"/>
                <a:ea typeface="微软雅黑" panose="020B0503020204020204" pitchFamily="34" charset="-122"/>
              </a:rPr>
              <a:t>PART II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 标准化流</a:t>
            </a:r>
            <a:b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kumimoji="0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Planar</a:t>
            </a:r>
            <a:r>
              <a:rPr lang="zh-CN" altLang="en-US" sz="28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Flow</a:t>
            </a:r>
            <a:endParaRPr lang="en-CN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9D8B010-4124-22AD-A8BC-CF5AE85C8E7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CN" b="1"/>
                  <a:t>Planar Flow</a:t>
                </a:r>
                <a:r>
                  <a:rPr lang="zh-CN" altLang="en-US"/>
                  <a:t>：</a:t>
                </a:r>
                <a:r>
                  <a:rPr lang="en-US" b="0" i="0">
                    <a:solidFill>
                      <a:srgbClr val="1B1C22"/>
                    </a:solidFill>
                    <a:effectLst/>
                    <a:highlight>
                      <a:srgbClr val="FFFFFF"/>
                    </a:highlight>
                    <a:latin typeface="??"/>
                  </a:rPr>
                  <a:t>Rezende </a:t>
                </a:r>
                <a:r>
                  <a:rPr lang="zh-CN" altLang="en-US" b="0" i="0">
                    <a:solidFill>
                      <a:srgbClr val="1B1C22"/>
                    </a:solidFill>
                    <a:effectLst/>
                    <a:highlight>
                      <a:srgbClr val="FFFFFF"/>
                    </a:highlight>
                    <a:latin typeface="??"/>
                  </a:rPr>
                  <a:t>等人于</a:t>
                </a:r>
                <a:r>
                  <a:rPr lang="en-US" altLang="zh-CN" b="0" i="0">
                    <a:solidFill>
                      <a:srgbClr val="1B1C22"/>
                    </a:solidFill>
                    <a:effectLst/>
                    <a:highlight>
                      <a:srgbClr val="FFFFFF"/>
                    </a:highlight>
                    <a:latin typeface="??"/>
                  </a:rPr>
                  <a:t>2015</a:t>
                </a:r>
                <a:r>
                  <a:rPr lang="zh-CN" altLang="en-US" b="0" i="0">
                    <a:solidFill>
                      <a:srgbClr val="1B1C22"/>
                    </a:solidFill>
                    <a:effectLst/>
                    <a:highlight>
                      <a:srgbClr val="FFFFFF"/>
                    </a:highlight>
                    <a:latin typeface="??"/>
                  </a:rPr>
                  <a:t>年提出了基于</a:t>
                </a:r>
                <a:r>
                  <a:rPr lang="en-US" b="0" i="0" err="1">
                    <a:solidFill>
                      <a:srgbClr val="1B1C22"/>
                    </a:solidFill>
                    <a:effectLst/>
                    <a:highlight>
                      <a:srgbClr val="FFFFFF"/>
                    </a:highlight>
                    <a:latin typeface="??"/>
                  </a:rPr>
                  <a:t>Res</a:t>
                </a:r>
                <a:r>
                  <a:rPr lang="en-US" err="1">
                    <a:solidFill>
                      <a:srgbClr val="1B1C22"/>
                    </a:solidFill>
                    <a:highlight>
                      <a:srgbClr val="FFFFFF"/>
                    </a:highlight>
                    <a:latin typeface="??"/>
                  </a:rPr>
                  <a:t>Net</a:t>
                </a:r>
                <a:r>
                  <a:rPr lang="zh-CN" altLang="en-US" b="0" i="0">
                    <a:solidFill>
                      <a:srgbClr val="1B1C22"/>
                    </a:solidFill>
                    <a:effectLst/>
                    <a:highlight>
                      <a:srgbClr val="FFFFFF"/>
                    </a:highlight>
                    <a:latin typeface="??"/>
                  </a:rPr>
                  <a:t>的一种</a:t>
                </a:r>
                <a:r>
                  <a:rPr lang="zh-CN" altLang="en-US" i="0">
                    <a:solidFill>
                      <a:srgbClr val="1B1C22"/>
                    </a:solidFill>
                    <a:effectLst/>
                    <a:highlight>
                      <a:srgbClr val="FFFFFF"/>
                    </a:highlight>
                    <a:latin typeface="??"/>
                  </a:rPr>
                  <a:t>流</a:t>
                </a:r>
                <a:r>
                  <a:rPr lang="zh-CN" altLang="en-US">
                    <a:solidFill>
                      <a:srgbClr val="1B1C22"/>
                    </a:solidFill>
                    <a:highlight>
                      <a:srgbClr val="FFFFFF"/>
                    </a:highlight>
                    <a:latin typeface="??"/>
                  </a:rPr>
                  <a:t>：</a:t>
                </a:r>
                <a:r>
                  <a:rPr lang="zh-CN" altLang="en-US" b="0" i="0">
                    <a:solidFill>
                      <a:srgbClr val="1B1C22"/>
                    </a:solidFill>
                    <a:effectLst/>
                    <a:highlight>
                      <a:srgbClr val="FFFFFF"/>
                    </a:highlight>
                    <a:latin typeface="??"/>
                  </a:rPr>
                  <a:t>将任意目标分布 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1B1C22"/>
                        </a:solidFill>
                        <a:effectLst/>
                        <a:highlight>
                          <a:srgbClr val="FFFFFF"/>
                        </a:highlight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zh-CN" b="0" i="1" smtClean="0">
                            <a:solidFill>
                              <a:srgbClr val="1B1C22"/>
                            </a:solidFill>
                            <a:effectLst/>
                            <a:highlight>
                              <a:srgbClr val="FFFFFF"/>
                            </a:highlight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solidFill>
                                  <a:srgbClr val="1B1C22"/>
                                </a:solidFill>
                                <a:effectLst/>
                                <a:highlight>
                                  <a:srgbClr val="FFFFFF"/>
                                </a:highlight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0" smtClean="0">
                                <a:solidFill>
                                  <a:srgbClr val="1B1C22"/>
                                </a:solidFill>
                                <a:effectLst/>
                                <a:highlight>
                                  <a:srgbClr val="FFFFFF"/>
                                </a:highlight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rgbClr val="1B1C22"/>
                                </a:solidFill>
                                <a:effectLst/>
                                <a:highlight>
                                  <a:srgbClr val="FFFFFF"/>
                                </a:highlight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b="0" i="0">
                    <a:solidFill>
                      <a:srgbClr val="1B1C22"/>
                    </a:solidFill>
                    <a:effectLst/>
                    <a:highlight>
                      <a:srgbClr val="FFFFFF"/>
                    </a:highlight>
                    <a:latin typeface="??"/>
                  </a:rPr>
                  <a:t> 转化</a:t>
                </a:r>
                <a:r>
                  <a:rPr lang="zh-CN" altLang="en-US">
                    <a:solidFill>
                      <a:srgbClr val="1B1C22"/>
                    </a:solidFill>
                    <a:highlight>
                      <a:srgbClr val="FFFFFF"/>
                    </a:highlight>
                    <a:latin typeface="??"/>
                  </a:rPr>
                  <a:t>为基础分布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1B1C22"/>
                        </a:solidFill>
                        <a:highlight>
                          <a:srgbClr val="FFFFFF"/>
                        </a:highlight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zh-CN" b="0" i="1" smtClean="0">
                            <a:solidFill>
                              <a:srgbClr val="1B1C22"/>
                            </a:solidFill>
                            <a:highlight>
                              <a:srgbClr val="FFFFFF"/>
                            </a:highlight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solidFill>
                                  <a:srgbClr val="1B1C22"/>
                                </a:solidFill>
                                <a:highlight>
                                  <a:srgbClr val="FFFFFF"/>
                                </a:highlight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0" smtClean="0">
                                <a:solidFill>
                                  <a:srgbClr val="1B1C22"/>
                                </a:solidFill>
                                <a:highlight>
                                  <a:srgbClr val="FFFFFF"/>
                                </a:highlight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rgbClr val="1B1C22"/>
                                </a:solidFill>
                                <a:highlight>
                                  <a:srgbClr val="FFFFFF"/>
                                </a:highlight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endParaRPr lang="en-US" b="1"/>
              </a:p>
              <a:p>
                <a:endParaRPr lang="en-US" b="1"/>
              </a:p>
              <a:p>
                <a:endParaRPr lang="en-US" b="1"/>
              </a:p>
              <a:p>
                <a:r>
                  <a:rPr lang="zh-CN" altLang="en-US"/>
                  <a:t>因此我们可以将这一过程连续化</a:t>
                </a:r>
                <a:endParaRPr lang="en-US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9D8B010-4124-22AD-A8BC-CF5AE85C8E7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47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4">
            <a:extLst>
              <a:ext uri="{FF2B5EF4-FFF2-40B4-BE49-F238E27FC236}">
                <a16:creationId xmlns:a16="http://schemas.microsoft.com/office/drawing/2014/main" id="{42340C48-CB19-D403-74A5-73ABE824DBB0}"/>
              </a:ext>
            </a:extLst>
          </p:cNvPr>
          <p:cNvSpPr txBox="1"/>
          <p:nvPr/>
        </p:nvSpPr>
        <p:spPr>
          <a:xfrm>
            <a:off x="612646" y="6309360"/>
            <a:ext cx="84805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0" i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Rezende, D., &amp; Mohamed, S. (2015, June). Variational inference with normalizing flows. In </a:t>
            </a:r>
            <a:r>
              <a:rPr lang="en-US" altLang="zh-CN" sz="1400" b="0" i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International conference on machine learning</a:t>
            </a:r>
            <a:r>
              <a:rPr lang="en-US" altLang="zh-CN" sz="1400" b="0" i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 (pp. 1530-1538). PMLR.</a:t>
            </a:r>
            <a:endParaRPr lang="en-CN"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13AC5D67-6046-6991-49E6-920C81C56333}"/>
                  </a:ext>
                </a:extLst>
              </p:cNvPr>
              <p:cNvSpPr txBox="1"/>
              <p:nvPr/>
            </p:nvSpPr>
            <p:spPr>
              <a:xfrm>
                <a:off x="4361518" y="2626467"/>
                <a:ext cx="3468194" cy="6692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eqArrPr>
                        <m:e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1" i="0" smtClean="0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</m:d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b="1" i="0" smtClean="0">
                              <a:latin typeface="Cambria Math" panose="02040503050406030204" pitchFamily="18" charset="0"/>
                            </a:rPr>
                            <m:t>𝐮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func>
                            <m:func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tanh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b="1" i="0" smtClean="0">
                                          <a:latin typeface="Cambria Math" panose="02040503050406030204" pitchFamily="18" charset="0"/>
                                        </a:rPr>
                                        <m:t>𝐰</m:t>
                                      </m:r>
                                    </m:e>
                                    <m:sup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r>
                                    <a:rPr lang="en-US" altLang="zh-CN" b="1" i="0" smtClean="0"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d>
                            </m:e>
                          </m:func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&amp;</m:t>
                          </m:r>
                        </m:e>
                        <m:e>
                          <m:r>
                            <a:rPr lang="en-US" altLang="zh-CN" b="1" i="0" smtClean="0">
                              <a:latin typeface="Cambria Math" panose="02040503050406030204" pitchFamily="18" charset="0"/>
                            </a:rPr>
                            <m:t>𝐮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1" i="0" smtClean="0">
                              <a:latin typeface="Cambria Math" panose="02040503050406030204" pitchFamily="18" charset="0"/>
                            </a:rPr>
                            <m:t>𝐰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ℝ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p>
                          </m:s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ℝ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&amp;</m:t>
                          </m:r>
                        </m:e>
                      </m:eqAr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zh-CN" altLang="en-US"/>
              </a:p>
            </p:txBody>
          </p:sp>
        </mc:Choice>
        <mc:Fallback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13AC5D67-6046-6991-49E6-920C81C563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1518" y="2626467"/>
                <a:ext cx="3468194" cy="669286"/>
              </a:xfrm>
              <a:prstGeom prst="rect">
                <a:avLst/>
              </a:prstGeom>
              <a:blipFill>
                <a:blip r:embed="rId3"/>
                <a:stretch>
                  <a:fillRect b="-1296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C4F3992E-1A52-DBF0-8B5B-BD09E01CDC5D}"/>
                  </a:ext>
                </a:extLst>
              </p:cNvPr>
              <p:cNvSpPr txBox="1"/>
              <p:nvPr/>
            </p:nvSpPr>
            <p:spPr>
              <a:xfrm>
                <a:off x="3744861" y="4206688"/>
                <a:ext cx="4697312" cy="12412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en-US" altLang="zh-CN" b="1" i="0" smtClean="0">
                                        <a:latin typeface="Cambria Math" panose="02040503050406030204" pitchFamily="18" charset="0"/>
                                      </a:rPr>
                                      <m:t>𝐳</m:t>
                                    </m:r>
                                    <m:d>
                                      <m:dPr>
                                        <m:ctrlP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</m:d>
                                  </m:num>
                                  <m:den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𝑑𝑡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func>
                                      <m:funcPr>
                                        <m:ctrlP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b="0" i="0" smtClean="0">
                                            <a:latin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fName>
                                      <m:e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  <m:d>
                                          <m:dPr>
                                            <m:ctrlPr>
                                              <a:rPr lang="en-US" altLang="zh-CN" b="1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zh-CN" b="1" i="0" smtClean="0">
                                                <a:latin typeface="Cambria Math" panose="02040503050406030204" pitchFamily="18" charset="0"/>
                                              </a:rPr>
                                              <m:t>𝐳</m:t>
                                            </m:r>
                                            <m:d>
                                              <m:dPr>
                                                <m:ctrlPr>
                                                  <a:rPr lang="en-US" altLang="zh-CN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altLang="zh-CN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𝑡</m:t>
                                                </m:r>
                                              </m:e>
                                            </m:d>
                                          </m:e>
                                        </m:d>
                                      </m:e>
                                    </m:func>
                                  </m:num>
                                  <m:den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𝑑𝑡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b="1" i="0" smtClean="0">
                                    <a:latin typeface="Cambria Math" panose="02040503050406030204" pitchFamily="18" charset="0"/>
                                  </a:rPr>
                                  <m:t>𝐮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func>
                                  <m:func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zh-CN" b="0" i="0" smtClean="0">
                                        <a:latin typeface="Cambria Math" panose="02040503050406030204" pitchFamily="18" charset="0"/>
                                      </a:rPr>
                                      <m:t>tanh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p>
                                          <m:sSupPr>
                                            <m:ctrlPr>
                                              <a:rPr lang="en-US" altLang="zh-CN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zh-CN" b="1" i="0" smtClean="0">
                                                <a:latin typeface="Cambria Math" panose="02040503050406030204" pitchFamily="18" charset="0"/>
                                              </a:rPr>
                                              <m:t>𝐰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zh-CN" b="0" i="1" smtClean="0">
                                                <a:latin typeface="Cambria Math" panose="02040503050406030204" pitchFamily="18" charset="0"/>
                                              </a:rPr>
                                              <m:t>𝑇</m:t>
                                            </m:r>
                                          </m:sup>
                                        </m:sSup>
                                        <m:r>
                                          <a:rPr lang="en-US" altLang="zh-CN" b="1" i="0" smtClean="0">
                                            <a:latin typeface="Cambria Math" panose="02040503050406030204" pitchFamily="18" charset="0"/>
                                          </a:rPr>
                                          <m:t>𝐳</m:t>
                                        </m:r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</m:d>
                                  </m:e>
                                </m:func>
                              </m:e>
                            </m:mr>
                            <m:m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b="0" i="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 b="0" i="0" smtClean="0">
                                    <a:latin typeface="Cambria Math" panose="02040503050406030204" pitchFamily="18" charset="0"/>
                                  </a:rPr>
                                  <m:t>tr</m:t>
                                </m:r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r>
                                          <a:rPr lang="en-US" altLang="zh-CN" b="1" i="0" smtClean="0">
                                            <a:latin typeface="Cambria Math" panose="02040503050406030204" pitchFamily="18" charset="0"/>
                                          </a:rPr>
                                          <m:t>𝐮</m:t>
                                        </m:r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⋅</m:t>
                                        </m:r>
                                        <m:func>
                                          <m:funcPr>
                                            <m:ctrlPr>
                                              <a:rPr lang="en-US" altLang="zh-CN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altLang="zh-CN" b="0" i="0" smtClean="0">
                                                <a:latin typeface="Cambria Math" panose="02040503050406030204" pitchFamily="18" charset="0"/>
                                              </a:rPr>
                                              <m:t>tanh</m:t>
                                            </m:r>
                                          </m:fName>
                                          <m:e>
                                            <m:d>
                                              <m:dPr>
                                                <m:ctrlPr>
                                                  <a:rPr lang="en-US" altLang="zh-CN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p>
                                                  <m:sSupPr>
                                                    <m:ctrlPr>
                                                      <a:rPr lang="en-US" altLang="zh-CN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pPr>
                                                  <m:e>
                                                    <m:r>
                                                      <a:rPr lang="en-US" altLang="zh-CN" b="1" i="0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𝐰</m:t>
                                                    </m:r>
                                                  </m:e>
                                                  <m:sup>
                                                    <m:r>
                                                      <a:rPr lang="en-US" altLang="zh-CN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𝑇</m:t>
                                                    </m:r>
                                                  </m:sup>
                                                </m:sSup>
                                                <m:r>
                                                  <a:rPr lang="en-US" altLang="zh-CN" b="1" i="0" smtClean="0">
                                                    <a:latin typeface="Cambria Math" panose="02040503050406030204" pitchFamily="18" charset="0"/>
                                                  </a:rPr>
                                                  <m:t>𝐳</m:t>
                                                </m:r>
                                                <m:r>
                                                  <a:rPr lang="en-US" altLang="zh-CN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+</m:t>
                                                </m:r>
                                                <m:r>
                                                  <a:rPr lang="en-US" altLang="zh-CN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𝑏</m:t>
                                                </m:r>
                                              </m:e>
                                            </m:d>
                                          </m:e>
                                        </m:func>
                                      </m:num>
                                      <m:den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r>
                                          <a:rPr lang="en-US" altLang="zh-CN" b="1" i="0" smtClean="0">
                                            <a:latin typeface="Cambria Math" panose="02040503050406030204" pitchFamily="18" charset="0"/>
                                          </a:rPr>
                                          <m:t>𝐳</m:t>
                                        </m:r>
                                        <m:d>
                                          <m:dPr>
                                            <m:ctrlPr>
                                              <a:rPr lang="en-US" altLang="zh-CN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zh-CN" b="0" i="1" smtClean="0"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e>
                                        </m:d>
                                      </m:den>
                                    </m:f>
                                  </m:e>
                                </m:d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i="1"/>
              </a:p>
            </p:txBody>
          </p:sp>
        </mc:Choice>
        <mc:Fallback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C4F3992E-1A52-DBF0-8B5B-BD09E01CDC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4861" y="4206688"/>
                <a:ext cx="4697312" cy="1241237"/>
              </a:xfrm>
              <a:prstGeom prst="rect">
                <a:avLst/>
              </a:prstGeom>
              <a:blipFill>
                <a:blip r:embed="rId4"/>
                <a:stretch>
                  <a:fillRect b="-101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644320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A66486-EB4C-DF41-32EC-19718B99D6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PART II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 标准化流</a:t>
            </a:r>
            <a:b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kumimoji="0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Planar</a:t>
            </a:r>
            <a:r>
              <a:rPr lang="zh-CN" altLang="en-US" sz="28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Flow</a:t>
            </a:r>
            <a:endParaRPr lang="en-CN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FC6E440-6B06-06D8-2AFF-80BFE2AB787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endParaRPr lang="en-US"/>
              </a:p>
              <a:p>
                <a:endParaRPr lang="en-US"/>
              </a:p>
              <a:p>
                <a:endParaRPr lang="en-US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HyperNet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</m:oMath>
                </a14:m>
                <a:r>
                  <a:rPr lang="zh-CN" altLang="en-US"/>
                  <a:t>，一个神经网络将时间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/>
                  <a:t> </a:t>
                </a:r>
                <a:r>
                  <a:rPr lang="zh-CN" altLang="en-US"/>
                  <a:t>映射成一个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altLang="zh-CN" b="0"/>
                  <a:t> </a:t>
                </a:r>
                <a:r>
                  <a:rPr lang="zh-CN" altLang="en-US" b="0"/>
                  <a:t>维的向量：向量中前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altLang="zh-CN" b="0"/>
                  <a:t> </a:t>
                </a:r>
                <a:r>
                  <a:rPr lang="zh-CN" altLang="en-US" b="0"/>
                  <a:t>个元素表示向量 </a:t>
                </a:r>
                <a14:m>
                  <m:oMath xmlns:m="http://schemas.openxmlformats.org/officeDocument/2006/math">
                    <m:r>
                      <a:rPr lang="en-US" altLang="zh-CN" b="1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𝐮</m:t>
                    </m:r>
                  </m:oMath>
                </a14:m>
                <a:r>
                  <a:rPr lang="zh-CN" altLang="en-US"/>
                  <a:t>，第 </a:t>
                </a:r>
                <a14:m>
                  <m:oMath xmlns:m="http://schemas.openxmlformats.org/officeDocument/2006/math"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+1, 2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altLang="zh-CN"/>
                  <a:t> </a:t>
                </a:r>
                <a:r>
                  <a:rPr lang="zh-CN" altLang="en-US"/>
                  <a:t>之间的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altLang="zh-CN"/>
                  <a:t> </a:t>
                </a:r>
                <a:r>
                  <a:rPr lang="zh-CN" altLang="en-US"/>
                  <a:t>个元素表示向量 </a:t>
                </a:r>
                <a14:m>
                  <m:oMath xmlns:m="http://schemas.openxmlformats.org/officeDocument/2006/math">
                    <m:r>
                      <a:rPr lang="en-US" altLang="zh-CN" b="1" i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𝐰</m:t>
                    </m:r>
                  </m:oMath>
                </a14:m>
                <a:r>
                  <a:rPr lang="zh-CN" altLang="en-US"/>
                  <a:t>，最后一个元素表示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altLang="zh-CN"/>
                  <a:t>.</a:t>
                </a:r>
              </a:p>
              <a:p>
                <a:endParaRPr lang="en-US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FC6E440-6B06-06D8-2AFF-80BFE2AB787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47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4A41C700-EB9D-5B62-D1B4-063CC9A5795D}"/>
                  </a:ext>
                </a:extLst>
              </p:cNvPr>
              <p:cNvSpPr txBox="1"/>
              <p:nvPr/>
            </p:nvSpPr>
            <p:spPr>
              <a:xfrm>
                <a:off x="3758565" y="1803956"/>
                <a:ext cx="4674870" cy="12412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altLang="zh-CN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b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en-US" altLang="zh-CN" b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𝐳</m:t>
                                    </m:r>
                                    <m:d>
                                      <m:dPr>
                                        <m:ctrlPr>
                                          <a:rPr lang="en-US" altLang="zh-CN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b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</m:d>
                                  </m:num>
                                  <m:den>
                                    <m:r>
                                      <a:rPr lang="en-US" altLang="zh-CN" b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𝑑𝑡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altLang="zh-CN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func>
                                      <m:funcPr>
                                        <m:ctrlPr>
                                          <a:rPr lang="en-US" altLang="zh-CN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a:rPr lang="en-US" altLang="zh-CN" b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b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fName>
                                      <m:e>
                                        <m:r>
                                          <a:rPr lang="en-US" altLang="zh-CN" b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  <m:d>
                                          <m:dPr>
                                            <m:ctrlPr>
                                              <a:rPr lang="en-US" altLang="zh-CN" b="1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zh-CN" b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𝐳</m:t>
                                            </m:r>
                                            <m:d>
                                              <m:dPr>
                                                <m:ctrlPr>
                                                  <a:rPr lang="en-US" altLang="zh-CN" b="1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altLang="zh-CN" b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𝑡</m:t>
                                                </m:r>
                                              </m:e>
                                            </m:d>
                                          </m:e>
                                        </m:d>
                                      </m:e>
                                    </m:func>
                                  </m:num>
                                  <m:den>
                                    <m:r>
                                      <a:rPr lang="en-US" altLang="zh-CN" b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𝑑𝑡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  <m:r>
                        <a:rPr lang="en-US" altLang="zh-CN" b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b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𝐮</m:t>
                                </m:r>
                                <m:r>
                                  <a:rPr lang="en-US" altLang="zh-CN" b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func>
                                  <m:funcPr>
                                    <m:ctrlPr>
                                      <a:rPr lang="en-US" altLang="zh-CN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zh-CN" b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tanh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altLang="zh-CN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p>
                                          <m:sSupPr>
                                            <m:ctrlPr>
                                              <a:rPr lang="en-US" altLang="zh-CN" b="1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zh-CN" b="1" smtClean="0">
                                                <a:solidFill>
                                                  <a:schemeClr val="accent2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𝐰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zh-CN" b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𝑇</m:t>
                                            </m:r>
                                          </m:sup>
                                        </m:sSup>
                                        <m:r>
                                          <a:rPr lang="en-US" altLang="zh-CN" b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𝐳</m:t>
                                        </m:r>
                                        <m:r>
                                          <a:rPr lang="en-US" altLang="zh-CN" b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en-US" altLang="zh-CN" b="1" smtClean="0">
                                            <a:solidFill>
                                              <a:schemeClr val="accent3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</m:d>
                                  </m:e>
                                </m:func>
                              </m:e>
                            </m:mr>
                            <m:mr>
                              <m:e>
                                <m:r>
                                  <a:rPr lang="en-US" altLang="zh-CN" b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−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 b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tr</m:t>
                                </m:r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n-US" altLang="zh-CN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altLang="zh-CN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altLang="zh-CN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r>
                                          <a:rPr lang="en-US" altLang="zh-CN" b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𝐮</m:t>
                                        </m:r>
                                        <m:r>
                                          <a:rPr lang="en-US" altLang="zh-CN" b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⋅</m:t>
                                        </m:r>
                                        <m:func>
                                          <m:funcPr>
                                            <m:ctrlPr>
                                              <a:rPr lang="en-US" altLang="zh-CN" b="1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altLang="zh-CN" b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tanh</m:t>
                                            </m:r>
                                          </m:fName>
                                          <m:e>
                                            <m:d>
                                              <m:dPr>
                                                <m:ctrlPr>
                                                  <a:rPr lang="en-US" altLang="zh-CN" b="1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p>
                                                  <m:sSupPr>
                                                    <m:ctrlPr>
                                                      <a:rPr lang="en-US" altLang="zh-CN" b="1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pPr>
                                                  <m:e>
                                                    <m:r>
                                                      <a:rPr lang="en-US" altLang="zh-CN" b="1" smtClean="0">
                                                        <a:solidFill>
                                                          <a:schemeClr val="accent2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𝐰</m:t>
                                                    </m:r>
                                                  </m:e>
                                                  <m:sup>
                                                    <m:r>
                                                      <a:rPr lang="en-US" altLang="zh-CN" b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𝑇</m:t>
                                                    </m:r>
                                                  </m:sup>
                                                </m:sSup>
                                                <m:r>
                                                  <a:rPr lang="en-US" altLang="zh-CN" b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𝐳</m:t>
                                                </m:r>
                                                <m:r>
                                                  <a:rPr lang="en-US" altLang="zh-CN" b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+</m:t>
                                                </m:r>
                                                <m:r>
                                                  <a:rPr lang="en-US" altLang="zh-CN" b="1" smtClean="0">
                                                    <a:solidFill>
                                                      <a:schemeClr val="accent3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𝑏</m:t>
                                                </m:r>
                                              </m:e>
                                            </m:d>
                                          </m:e>
                                        </m:func>
                                      </m:num>
                                      <m:den>
                                        <m:r>
                                          <a:rPr lang="en-US" altLang="zh-CN" b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r>
                                          <a:rPr lang="en-US" altLang="zh-CN" b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𝐳</m:t>
                                        </m:r>
                                        <m:d>
                                          <m:dPr>
                                            <m:ctrlPr>
                                              <a:rPr lang="en-US" altLang="zh-CN" b="1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zh-CN" b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e>
                                        </m:d>
                                      </m:den>
                                    </m:f>
                                  </m:e>
                                </m:d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b="1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4A41C700-EB9D-5B62-D1B4-063CC9A579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8565" y="1803956"/>
                <a:ext cx="4674870" cy="1241237"/>
              </a:xfrm>
              <a:prstGeom prst="rect">
                <a:avLst/>
              </a:prstGeom>
              <a:blipFill>
                <a:blip r:embed="rId4"/>
                <a:stretch>
                  <a:fillRect b="-101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Group 21">
            <a:extLst>
              <a:ext uri="{FF2B5EF4-FFF2-40B4-BE49-F238E27FC236}">
                <a16:creationId xmlns:a16="http://schemas.microsoft.com/office/drawing/2014/main" id="{3C22FE7A-12BA-8D68-418D-A479A2ABD095}"/>
              </a:ext>
            </a:extLst>
          </p:cNvPr>
          <p:cNvGrpSpPr/>
          <p:nvPr/>
        </p:nvGrpSpPr>
        <p:grpSpPr>
          <a:xfrm>
            <a:off x="4440547" y="4104571"/>
            <a:ext cx="3310907" cy="1874231"/>
            <a:chOff x="4406094" y="4104571"/>
            <a:chExt cx="3310907" cy="1874231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29E1943F-5800-E348-76E7-418A0B3CB00C}"/>
                    </a:ext>
                  </a:extLst>
                </p:cNvPr>
                <p:cNvSpPr txBox="1"/>
                <p:nvPr/>
              </p:nvSpPr>
              <p:spPr>
                <a:xfrm>
                  <a:off x="4406094" y="4857020"/>
                  <a:ext cx="34259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oMath>
                    </m:oMathPara>
                  </a14:m>
                  <a:endParaRPr lang="en-CN"/>
                </a:p>
              </p:txBody>
            </p:sp>
          </mc:Choice>
          <mc:Fallback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29E1943F-5800-E348-76E7-418A0B3CB00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06094" y="4857020"/>
                  <a:ext cx="342594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43963A37-A373-6ECF-9657-C9DBEBDBEB83}"/>
                </a:ext>
              </a:extLst>
            </p:cNvPr>
            <p:cNvCxnSpPr>
              <a:cxnSpLocks/>
              <a:stCxn id="4" idx="3"/>
              <a:endCxn id="9" idx="1"/>
            </p:cNvCxnSpPr>
            <p:nvPr/>
          </p:nvCxnSpPr>
          <p:spPr>
            <a:xfrm>
              <a:off x="4748688" y="5041686"/>
              <a:ext cx="432910" cy="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EF4BED4-4ADE-2366-AE83-5CDA0DE14FD7}"/>
                </a:ext>
              </a:extLst>
            </p:cNvPr>
            <p:cNvSpPr/>
            <p:nvPr/>
          </p:nvSpPr>
          <p:spPr>
            <a:xfrm>
              <a:off x="5181598" y="4775504"/>
              <a:ext cx="1412112" cy="5323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N">
                  <a:solidFill>
                    <a:schemeClr val="tx2"/>
                  </a:solidFill>
                </a:rPr>
                <a:t>HyperNet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21802EB9-5812-CB5B-74D1-B2E158EF6D48}"/>
                </a:ext>
              </a:extLst>
            </p:cNvPr>
            <p:cNvCxnSpPr>
              <a:cxnSpLocks/>
              <a:stCxn id="9" idx="3"/>
              <a:endCxn id="16" idx="1"/>
            </p:cNvCxnSpPr>
            <p:nvPr/>
          </p:nvCxnSpPr>
          <p:spPr>
            <a:xfrm>
              <a:off x="6593710" y="5041687"/>
              <a:ext cx="43291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470883E7-6373-3605-9EBB-D9E3CEA04388}"/>
                    </a:ext>
                  </a:extLst>
                </p:cNvPr>
                <p:cNvSpPr txBox="1"/>
                <p:nvPr/>
              </p:nvSpPr>
              <p:spPr>
                <a:xfrm>
                  <a:off x="7026620" y="4104571"/>
                  <a:ext cx="690381" cy="18742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plcHide m:val="on"/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r>
                                    <a:rPr lang="en-US" altLang="zh-CN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r>
                                    <a:rPr lang="en-US" altLang="zh-CN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r>
                                    <a:rPr lang="en-US" altLang="zh-CN" b="0" i="1" smtClean="0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CN"/>
                </a:p>
              </p:txBody>
            </p:sp>
          </mc:Choice>
          <mc:Fallback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470883E7-6373-3605-9EBB-D9E3CEA0438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26620" y="4104571"/>
                  <a:ext cx="690381" cy="1874231"/>
                </a:xfrm>
                <a:prstGeom prst="rect">
                  <a:avLst/>
                </a:prstGeom>
                <a:blipFill>
                  <a:blip r:embed="rId6"/>
                  <a:stretch>
                    <a:fillRect b="-676"/>
                  </a:stretch>
                </a:blipFill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0973195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8">
            <a:extLst>
              <a:ext uri="{FF2B5EF4-FFF2-40B4-BE49-F238E27FC236}">
                <a16:creationId xmlns:a16="http://schemas.microsoft.com/office/drawing/2014/main" id="{600DC1B0-7E1A-BD02-3F93-19E6B1B75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61878EE5-2C31-92FC-C011-1F04B27A3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9" y="548638"/>
            <a:ext cx="3493008" cy="5788152"/>
          </a:xfrm>
        </p:spPr>
        <p:txBody>
          <a:bodyPr anchor="ctr">
            <a:normAutofit/>
          </a:bodyPr>
          <a:lstStyle/>
          <a:p>
            <a:r>
              <a:rPr lang="en-US" altLang="zh-CN" sz="4000"/>
              <a:t>OUTLINE</a:t>
            </a:r>
            <a:endParaRPr lang="zh-CN" altLang="en-US" sz="4000"/>
          </a:p>
        </p:txBody>
      </p:sp>
      <p:graphicFrame>
        <p:nvGraphicFramePr>
          <p:cNvPr id="19" name="内容占位符 2">
            <a:extLst>
              <a:ext uri="{FF2B5EF4-FFF2-40B4-BE49-F238E27FC236}">
                <a16:creationId xmlns:a16="http://schemas.microsoft.com/office/drawing/2014/main" id="{EFDBCE33-603D-E302-CCA5-FA66E8F5ABE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22646440"/>
              </p:ext>
            </p:extLst>
          </p:nvPr>
        </p:nvGraphicFramePr>
        <p:xfrm>
          <a:off x="4608246" y="548640"/>
          <a:ext cx="6949440" cy="57866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5751479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A66486-EB4C-DF41-32EC-19718B99D6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PART II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 标准化流</a:t>
            </a:r>
            <a:b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kumimoji="0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Planar</a:t>
            </a:r>
            <a:r>
              <a:rPr lang="zh-CN" altLang="en-US" sz="28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Flow</a:t>
            </a:r>
            <a:endParaRPr lang="en-CN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FC6E440-6B06-06D8-2AFF-80BFE2AB787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endParaRPr lang="en-US"/>
              </a:p>
              <a:p>
                <a:endParaRPr lang="en-US"/>
              </a:p>
              <a:p>
                <a:endParaRPr lang="en-US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HyperNet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  <m:r>
                      <a:rPr lang="zh-CN" altLang="en-US" i="1">
                        <a:latin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lang="zh-CN" altLang="en-US"/>
                  <a:t>一个神经网络将时间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/>
                  <a:t> </a:t>
                </a:r>
                <a:r>
                  <a:rPr lang="zh-CN" altLang="en-US"/>
                  <a:t>映射成一个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altLang="zh-CN" b="0"/>
                  <a:t> </a:t>
                </a:r>
                <a:r>
                  <a:rPr lang="zh-CN" altLang="en-US" b="0"/>
                  <a:t>维的向量：向量中前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altLang="zh-CN" b="0"/>
                  <a:t> </a:t>
                </a:r>
                <a:r>
                  <a:rPr lang="zh-CN" altLang="en-US" b="0"/>
                  <a:t>个元素表示向量 </a:t>
                </a:r>
                <a14:m>
                  <m:oMath xmlns:m="http://schemas.openxmlformats.org/officeDocument/2006/math">
                    <m:r>
                      <a:rPr lang="en-US" altLang="zh-CN" b="1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𝐮</m:t>
                    </m:r>
                  </m:oMath>
                </a14:m>
                <a:r>
                  <a:rPr lang="zh-CN" altLang="en-US"/>
                  <a:t>，第 </a:t>
                </a:r>
                <a14:m>
                  <m:oMath xmlns:m="http://schemas.openxmlformats.org/officeDocument/2006/math"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+1, 2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altLang="zh-CN"/>
                  <a:t> </a:t>
                </a:r>
                <a:r>
                  <a:rPr lang="zh-CN" altLang="en-US"/>
                  <a:t>之间的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altLang="zh-CN"/>
                  <a:t> </a:t>
                </a:r>
                <a:r>
                  <a:rPr lang="zh-CN" altLang="en-US"/>
                  <a:t>个元素表示向量 </a:t>
                </a:r>
                <a14:m>
                  <m:oMath xmlns:m="http://schemas.openxmlformats.org/officeDocument/2006/math">
                    <m:r>
                      <a:rPr lang="en-US" altLang="zh-CN" b="1" i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𝐰</m:t>
                    </m:r>
                  </m:oMath>
                </a14:m>
                <a:r>
                  <a:rPr lang="zh-CN" altLang="en-US"/>
                  <a:t>，最后一个元素表示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altLang="zh-CN"/>
                  <a:t>.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dirty="0">
                        <a:latin typeface="Cambria Math" panose="02040503050406030204" pitchFamily="18" charset="0"/>
                      </a:rPr>
                      <m:t>ODEBlock</m:t>
                    </m:r>
                    <m:r>
                      <a:rPr lang="en-US" altLang="zh-CN" dirty="0">
                        <a:latin typeface="Cambria Math" panose="02040503050406030204" pitchFamily="18" charset="0"/>
                      </a:rPr>
                      <m:t>:</m:t>
                    </m:r>
                    <m:d>
                      <m:dPr>
                        <m:begChr m:val="["/>
                        <m:endChr m:val="]"/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ℝ</m:t>
                            </m:r>
                          </m:e>
                          <m:sup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p>
                        </m:sSup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</m:d>
                    <m:r>
                      <a:rPr lang="en-US" altLang="zh-CN" i="1" dirty="0"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begChr m:val="["/>
                        <m:endChr m:val="]"/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ℝ</m:t>
                            </m:r>
                          </m:e>
                          <m:sup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p>
                        </m:sSup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</m:d>
                  </m:oMath>
                </a14:m>
                <a:r>
                  <a:rPr lang="zh-CN" altLang="en-US"/>
                  <a:t>，输入一个随机变量和时间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zh-CN" altLang="en-US"/>
                  <a:t>，先通过向</a:t>
                </a:r>
                <a:r>
                  <a:rPr lang="en-US" altLang="zh-CN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HyperNetwork</m:t>
                    </m:r>
                  </m:oMath>
                </a14:m>
                <a:r>
                  <a:rPr lang="en-US" altLang="zh-CN"/>
                  <a:t> </a:t>
                </a:r>
                <a:r>
                  <a:rPr lang="zh-CN" altLang="en-US"/>
                  <a:t>中输入时间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zh-CN" altLang="en-US"/>
                  <a:t>，得到 </a:t>
                </a:r>
                <a14:m>
                  <m:oMath xmlns:m="http://schemas.openxmlformats.org/officeDocument/2006/math">
                    <m:r>
                      <a:rPr lang="en-US" altLang="zh-CN" b="1">
                        <a:latin typeface="Cambria Math" panose="02040503050406030204" pitchFamily="18" charset="0"/>
                      </a:rPr>
                      <m:t>𝐮</m:t>
                    </m:r>
                    <m:r>
                      <a:rPr lang="en-US" altLang="zh-CN" b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1">
                        <a:latin typeface="Cambria Math" panose="02040503050406030204" pitchFamily="18" charset="0"/>
                      </a:rPr>
                      <m:t>𝐰</m:t>
                    </m:r>
                    <m:r>
                      <a:rPr lang="en-US" altLang="zh-CN" b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zh-CN" altLang="en-US"/>
                  <a:t>，然后再根据如上的常微分方程组，计算并返回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zh-CN" b="1">
                            <a:latin typeface="Cambria Math" panose="02040503050406030204" pitchFamily="18" charset="0"/>
                          </a:rPr>
                          <m:t>𝐳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en-US" altLang="zh-CN"/>
                  <a:t> </a:t>
                </a:r>
                <a:r>
                  <a:rPr lang="zh-CN" altLang="en-US"/>
                  <a:t>和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𝑑</m:t>
                        </m:r>
                        <m:func>
                          <m:func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b="1">
                                    <a:latin typeface="Cambria Math" panose="02040503050406030204" pitchFamily="18" charset="0"/>
                                  </a:rPr>
                                  <m:t>𝐳</m:t>
                                </m:r>
                                <m:d>
                                  <m:d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</m:e>
                            </m:d>
                          </m:e>
                        </m:func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zh-CN" altLang="en-US"/>
                  <a:t>。</a:t>
                </a:r>
                <a:endParaRPr lang="en-US" altLang="zh-CN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FC6E440-6B06-06D8-2AFF-80BFE2AB787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47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4A41C700-EB9D-5B62-D1B4-063CC9A5795D}"/>
                  </a:ext>
                </a:extLst>
              </p:cNvPr>
              <p:cNvSpPr txBox="1"/>
              <p:nvPr/>
            </p:nvSpPr>
            <p:spPr>
              <a:xfrm>
                <a:off x="3752153" y="1803956"/>
                <a:ext cx="4687694" cy="12412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altLang="zh-CN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b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en-US" altLang="zh-CN" b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𝐳</m:t>
                                    </m:r>
                                    <m:d>
                                      <m:dPr>
                                        <m:ctrlPr>
                                          <a:rPr lang="en-US" altLang="zh-CN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b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</m:d>
                                  </m:num>
                                  <m:den>
                                    <m:r>
                                      <a:rPr lang="en-US" altLang="zh-CN" b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𝑑𝑡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altLang="zh-CN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func>
                                      <m:funcPr>
                                        <m:ctrlPr>
                                          <a:rPr lang="en-US" altLang="zh-CN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a:rPr lang="en-US" altLang="zh-CN" b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b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fName>
                                      <m:e>
                                        <m:r>
                                          <a:rPr lang="en-US" altLang="zh-CN" b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  <m:d>
                                          <m:dPr>
                                            <m:ctrlPr>
                                              <a:rPr lang="en-US" altLang="zh-CN" b="1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zh-CN" b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𝐳</m:t>
                                            </m:r>
                                            <m:d>
                                              <m:dPr>
                                                <m:ctrlPr>
                                                  <a:rPr lang="en-US" altLang="zh-CN" b="1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altLang="zh-CN" b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𝑡</m:t>
                                                </m:r>
                                              </m:e>
                                            </m:d>
                                          </m:e>
                                        </m:d>
                                      </m:e>
                                    </m:func>
                                  </m:num>
                                  <m:den>
                                    <m:r>
                                      <a:rPr lang="en-US" altLang="zh-CN" b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𝑑𝑡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  <m:r>
                        <a:rPr lang="en-US" altLang="zh-CN" b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b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𝐮</m:t>
                                </m:r>
                                <m:r>
                                  <a:rPr lang="en-US" altLang="zh-CN" b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func>
                                  <m:funcPr>
                                    <m:ctrlPr>
                                      <a:rPr lang="en-US" altLang="zh-CN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zh-CN" b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tanh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altLang="zh-CN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p>
                                          <m:sSupPr>
                                            <m:ctrlPr>
                                              <a:rPr lang="en-US" altLang="zh-CN" b="1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zh-CN" b="1" smtClean="0">
                                                <a:solidFill>
                                                  <a:schemeClr val="accent2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𝐰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zh-CN" b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𝑇</m:t>
                                            </m:r>
                                          </m:sup>
                                        </m:sSup>
                                        <m:r>
                                          <a:rPr lang="en-US" altLang="zh-CN" b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𝐳</m:t>
                                        </m:r>
                                        <m:r>
                                          <a:rPr lang="en-US" altLang="zh-CN" b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en-US" altLang="zh-CN" b="1" smtClean="0">
                                            <a:solidFill>
                                              <a:schemeClr val="accent3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</m:d>
                                  </m:e>
                                </m:func>
                              </m:e>
                            </m:mr>
                            <m:mr>
                              <m:e>
                                <m:r>
                                  <a:rPr lang="en-US" altLang="zh-CN" b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−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 b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tr</m:t>
                                </m:r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n-US" altLang="zh-CN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altLang="zh-CN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altLang="zh-CN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r>
                                          <a:rPr lang="en-US" altLang="zh-CN" b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𝐮</m:t>
                                        </m:r>
                                        <m:r>
                                          <a:rPr lang="en-US" altLang="zh-CN" b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⋅</m:t>
                                        </m:r>
                                        <m:func>
                                          <m:funcPr>
                                            <m:ctrlPr>
                                              <a:rPr lang="en-US" altLang="zh-CN" b="1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altLang="zh-CN" b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tanh</m:t>
                                            </m:r>
                                          </m:fName>
                                          <m:e>
                                            <m:d>
                                              <m:dPr>
                                                <m:ctrlPr>
                                                  <a:rPr lang="en-US" altLang="zh-CN" b="1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p>
                                                  <m:sSupPr>
                                                    <m:ctrlPr>
                                                      <a:rPr lang="en-US" altLang="zh-CN" b="1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pPr>
                                                  <m:e>
                                                    <m:r>
                                                      <a:rPr lang="en-US" altLang="zh-CN" b="1" smtClean="0">
                                                        <a:solidFill>
                                                          <a:schemeClr val="accent2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𝐰</m:t>
                                                    </m:r>
                                                  </m:e>
                                                  <m:sup>
                                                    <m:r>
                                                      <a:rPr lang="en-US" altLang="zh-CN" b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𝑇</m:t>
                                                    </m:r>
                                                  </m:sup>
                                                </m:sSup>
                                                <m:r>
                                                  <a:rPr lang="en-US" altLang="zh-CN" b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𝐳</m:t>
                                                </m:r>
                                                <m:r>
                                                  <a:rPr lang="en-US" altLang="zh-CN" b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+</m:t>
                                                </m:r>
                                                <m:r>
                                                  <a:rPr lang="en-US" altLang="zh-CN" b="1" smtClean="0">
                                                    <a:solidFill>
                                                      <a:schemeClr val="accent3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𝑏</m:t>
                                                </m:r>
                                              </m:e>
                                            </m:d>
                                          </m:e>
                                        </m:func>
                                      </m:num>
                                      <m:den>
                                        <m:r>
                                          <a:rPr lang="en-US" altLang="zh-CN" b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r>
                                          <a:rPr lang="en-US" altLang="zh-CN" b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𝐳</m:t>
                                        </m:r>
                                        <m:d>
                                          <m:dPr>
                                            <m:ctrlPr>
                                              <a:rPr lang="en-US" altLang="zh-CN" b="1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zh-CN" b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e>
                                        </m:d>
                                      </m:den>
                                    </m:f>
                                  </m:e>
                                </m:d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b="1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4A41C700-EB9D-5B62-D1B4-063CC9A579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2153" y="1803956"/>
                <a:ext cx="4687694" cy="1241237"/>
              </a:xfrm>
              <a:prstGeom prst="rect">
                <a:avLst/>
              </a:prstGeom>
              <a:blipFill>
                <a:blip r:embed="rId3"/>
                <a:stretch>
                  <a:fillRect b="-101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F996B73-A314-786A-5950-0A0C493A12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84523" y="4589930"/>
            <a:ext cx="5422954" cy="2634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8377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A66486-EB4C-DF41-32EC-19718B99D6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PART II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 标准化流</a:t>
            </a:r>
            <a:b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kumimoji="0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Planar</a:t>
            </a:r>
            <a:r>
              <a:rPr lang="zh-CN" altLang="en-US" sz="28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Flow</a:t>
            </a:r>
            <a:endParaRPr lang="en-CN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FC6E440-6B06-06D8-2AFF-80BFE2AB787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endParaRPr lang="en-US"/>
              </a:p>
              <a:p>
                <a:endParaRPr lang="en-US"/>
              </a:p>
              <a:p>
                <a:endParaRPr lang="en-US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HyperNet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  <m:r>
                      <a:rPr lang="zh-CN" altLang="en-US" i="1">
                        <a:latin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lang="zh-CN" altLang="en-US"/>
                  <a:t>一个神经网络将时间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/>
                  <a:t> </a:t>
                </a:r>
                <a:r>
                  <a:rPr lang="zh-CN" altLang="en-US"/>
                  <a:t>映射成一个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altLang="zh-CN" b="0"/>
                  <a:t> </a:t>
                </a:r>
                <a:r>
                  <a:rPr lang="zh-CN" altLang="en-US" b="0"/>
                  <a:t>维的向量：向量中前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altLang="zh-CN" b="0"/>
                  <a:t> </a:t>
                </a:r>
                <a:r>
                  <a:rPr lang="zh-CN" altLang="en-US" b="0"/>
                  <a:t>个元素表示向量 </a:t>
                </a:r>
                <a14:m>
                  <m:oMath xmlns:m="http://schemas.openxmlformats.org/officeDocument/2006/math">
                    <m:r>
                      <a:rPr lang="en-US" altLang="zh-CN" b="1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𝐮</m:t>
                    </m:r>
                  </m:oMath>
                </a14:m>
                <a:r>
                  <a:rPr lang="zh-CN" altLang="en-US"/>
                  <a:t>，第 </a:t>
                </a:r>
                <a14:m>
                  <m:oMath xmlns:m="http://schemas.openxmlformats.org/officeDocument/2006/math"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+1, 2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altLang="zh-CN"/>
                  <a:t> </a:t>
                </a:r>
                <a:r>
                  <a:rPr lang="zh-CN" altLang="en-US"/>
                  <a:t>之间的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altLang="zh-CN"/>
                  <a:t> </a:t>
                </a:r>
                <a:r>
                  <a:rPr lang="zh-CN" altLang="en-US"/>
                  <a:t>个元素表示向量 </a:t>
                </a:r>
                <a14:m>
                  <m:oMath xmlns:m="http://schemas.openxmlformats.org/officeDocument/2006/math">
                    <m:r>
                      <a:rPr lang="en-US" altLang="zh-CN" b="1" i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𝐰</m:t>
                    </m:r>
                  </m:oMath>
                </a14:m>
                <a:r>
                  <a:rPr lang="zh-CN" altLang="en-US"/>
                  <a:t>，最后一个元素表示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altLang="zh-CN"/>
                  <a:t>.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dirty="0" smtClean="0">
                        <a:latin typeface="Cambria Math" panose="02040503050406030204" pitchFamily="18" charset="0"/>
                      </a:rPr>
                      <m:t>ODEBlock</m:t>
                    </m:r>
                    <m:r>
                      <a:rPr lang="en-US" altLang="zh-CN" b="0" i="0" dirty="0" smtClean="0">
                        <a:latin typeface="Cambria Math" panose="02040503050406030204" pitchFamily="18" charset="0"/>
                      </a:rPr>
                      <m:t>: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ℝ</m:t>
                            </m:r>
                          </m:e>
                          <m:sup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p>
                        </m:sSup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</m:d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ℝ</m:t>
                            </m:r>
                          </m:e>
                          <m:sup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p>
                        </m:sSup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</m:d>
                  </m:oMath>
                </a14:m>
                <a:r>
                  <a:rPr lang="zh-CN" altLang="en-US"/>
                  <a:t>，输入一个随机变量和时间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zh-CN" altLang="en-US"/>
                  <a:t>，先通过向</a:t>
                </a:r>
                <a:r>
                  <a:rPr lang="en-US" altLang="zh-CN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HyperNetwork</m:t>
                    </m:r>
                  </m:oMath>
                </a14:m>
                <a:r>
                  <a:rPr lang="en-US" altLang="zh-CN"/>
                  <a:t> </a:t>
                </a:r>
                <a:r>
                  <a:rPr lang="zh-CN" altLang="en-US"/>
                  <a:t>中输入时间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zh-CN" altLang="en-US"/>
                  <a:t>，得到 </a:t>
                </a:r>
                <a14:m>
                  <m:oMath xmlns:m="http://schemas.openxmlformats.org/officeDocument/2006/math">
                    <m:r>
                      <a:rPr lang="en-US" altLang="zh-CN" b="1" i="0" smtClean="0">
                        <a:latin typeface="Cambria Math" panose="02040503050406030204" pitchFamily="18" charset="0"/>
                      </a:rPr>
                      <m:t>𝐮</m:t>
                    </m:r>
                    <m:r>
                      <a:rPr lang="en-US" altLang="zh-CN" b="1" i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1" i="0" smtClean="0">
                        <a:latin typeface="Cambria Math" panose="02040503050406030204" pitchFamily="18" charset="0"/>
                      </a:rPr>
                      <m:t>𝐰</m:t>
                    </m:r>
                    <m:r>
                      <a:rPr lang="en-US" altLang="zh-CN" b="1" i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zh-CN" altLang="en-US"/>
                  <a:t>，然后再根据如上的常微分方程组，计算并返回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zh-CN" b="1" i="0" smtClean="0">
                            <a:latin typeface="Cambria Math" panose="02040503050406030204" pitchFamily="18" charset="0"/>
                          </a:rPr>
                          <m:t>𝐳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en-US" altLang="zh-CN"/>
                  <a:t> </a:t>
                </a:r>
                <a:r>
                  <a:rPr lang="zh-CN" altLang="en-US"/>
                  <a:t>和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func>
                          <m:func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b="1" i="0" smtClean="0">
                                    <a:latin typeface="Cambria Math" panose="02040503050406030204" pitchFamily="18" charset="0"/>
                                  </a:rPr>
                                  <m:t>𝐳</m:t>
                                </m:r>
                                <m:d>
                                  <m:d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</m:e>
                            </m:d>
                          </m:e>
                        </m:func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zh-CN" altLang="en-US"/>
                  <a:t>。</a:t>
                </a:r>
                <a:endParaRPr lang="en-US" altLang="zh-CN"/>
              </a:p>
              <a:p>
                <a:r>
                  <a:rPr lang="zh-CN" altLang="en-US"/>
                  <a:t>给定初始状态 </a:t>
                </a:r>
                <a14:m>
                  <m:oMath xmlns:m="http://schemas.openxmlformats.org/officeDocument/2006/math">
                    <m:r>
                      <a:rPr lang="en-US" altLang="zh-CN" b="1" i="0" smtClean="0">
                        <a:latin typeface="Cambria Math" panose="02040503050406030204" pitchFamily="18" charset="0"/>
                      </a:rPr>
                      <m:t>𝐳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altLang="zh-CN" b="1" i="0" smtClean="0">
                        <a:latin typeface="Cambria Math" panose="02040503050406030204" pitchFamily="18" charset="0"/>
                      </a:rPr>
                      <m:t>𝐱</m:t>
                    </m:r>
                  </m:oMath>
                </a14:m>
                <a:r>
                  <a:rPr lang="zh-CN" altLang="en-US"/>
                  <a:t>，初始时间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(=0)</m:t>
                    </m:r>
                    <m:r>
                      <a:rPr lang="zh-CN" alt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/>
                  <a:t> </a:t>
                </a:r>
                <a:r>
                  <a:rPr lang="zh-CN" altLang="en-US"/>
                  <a:t>和最终时间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/>
                  <a:t>。对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ODEBlock</m:t>
                    </m:r>
                  </m:oMath>
                </a14:m>
                <a:r>
                  <a:rPr lang="en-US" altLang="zh-CN"/>
                  <a:t> </a:t>
                </a:r>
                <a:r>
                  <a:rPr lang="zh-CN" altLang="en-US"/>
                  <a:t>进行求解，得到最终状态 </a:t>
                </a:r>
                <a14:m>
                  <m:oMath xmlns:m="http://schemas.openxmlformats.org/officeDocument/2006/math">
                    <m:r>
                      <a:rPr lang="en-US" altLang="zh-CN" b="1" i="0" smtClean="0">
                        <a:latin typeface="Cambria Math" panose="02040503050406030204" pitchFamily="18" charset="0"/>
                      </a:rPr>
                      <m:t>𝐳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0" smtClean="0"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0" smtClean="0">
                            <a:latin typeface="Cambria Math" panose="02040503050406030204" pitchFamily="18" charset="0"/>
                          </a:rPr>
                          <m:t>𝐈</m:t>
                        </m:r>
                      </m:e>
                    </m:d>
                  </m:oMath>
                </a14:m>
                <a:r>
                  <a:rPr lang="zh-CN" altLang="en-US"/>
                  <a:t>，计算损失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US" altLang="zh-CN"/>
                  <a:t> </a:t>
                </a:r>
                <a:r>
                  <a:rPr lang="zh-CN" altLang="en-US"/>
                  <a:t>并反向传播，优化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HyperNet</m:t>
                    </m:r>
                  </m:oMath>
                </a14:m>
                <a:r>
                  <a:rPr lang="en-US" altLang="zh-CN"/>
                  <a:t> </a:t>
                </a:r>
                <a:r>
                  <a:rPr lang="zh-CN" altLang="en-US"/>
                  <a:t>的参数。</a:t>
                </a:r>
                <a:endParaRPr lang="en-US" altLang="zh-CN"/>
              </a:p>
              <a:p>
                <a:pPr marL="0" indent="0">
                  <a:buNone/>
                </a:pPr>
                <a:endParaRPr lang="en-US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FC6E440-6B06-06D8-2AFF-80BFE2AB787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47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4A41C700-EB9D-5B62-D1B4-063CC9A5795D}"/>
                  </a:ext>
                </a:extLst>
              </p:cNvPr>
              <p:cNvSpPr txBox="1"/>
              <p:nvPr/>
            </p:nvSpPr>
            <p:spPr>
              <a:xfrm>
                <a:off x="3726505" y="1803956"/>
                <a:ext cx="4738990" cy="12412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altLang="zh-CN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b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en-US" altLang="zh-CN" b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𝐳</m:t>
                                    </m:r>
                                    <m:d>
                                      <m:dPr>
                                        <m:ctrlPr>
                                          <a:rPr lang="en-US" altLang="zh-CN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b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</m:d>
                                  </m:num>
                                  <m:den>
                                    <m:r>
                                      <a:rPr lang="en-US" altLang="zh-CN" b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𝑑𝑡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altLang="zh-CN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func>
                                      <m:funcPr>
                                        <m:ctrlPr>
                                          <a:rPr lang="en-US" altLang="zh-CN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a:rPr lang="en-US" altLang="zh-CN" b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b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fName>
                                      <m:e>
                                        <m:r>
                                          <a:rPr lang="en-US" altLang="zh-CN" b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  <m:d>
                                          <m:dPr>
                                            <m:ctrlPr>
                                              <a:rPr lang="en-US" altLang="zh-CN" b="1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zh-CN" b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𝐳</m:t>
                                            </m:r>
                                            <m:d>
                                              <m:dPr>
                                                <m:ctrlPr>
                                                  <a:rPr lang="en-US" altLang="zh-CN" b="1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altLang="zh-CN" b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𝑡</m:t>
                                                </m:r>
                                              </m:e>
                                            </m:d>
                                          </m:e>
                                        </m:d>
                                      </m:e>
                                    </m:func>
                                  </m:num>
                                  <m:den>
                                    <m:r>
                                      <a:rPr lang="en-US" altLang="zh-CN" b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𝑑𝑡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  <m:r>
                        <a:rPr lang="en-US" altLang="zh-CN" b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b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𝐮</m:t>
                                </m:r>
                                <m:r>
                                  <a:rPr lang="en-US" altLang="zh-CN" b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func>
                                  <m:funcPr>
                                    <m:ctrlPr>
                                      <a:rPr lang="en-US" altLang="zh-CN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zh-CN" b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tanh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altLang="zh-CN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p>
                                          <m:sSupPr>
                                            <m:ctrlPr>
                                              <a:rPr lang="en-US" altLang="zh-CN" b="1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zh-CN" b="1" smtClean="0">
                                                <a:solidFill>
                                                  <a:schemeClr val="accent2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𝐰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zh-CN" b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𝑇</m:t>
                                            </m:r>
                                          </m:sup>
                                        </m:sSup>
                                        <m:r>
                                          <a:rPr lang="en-US" altLang="zh-CN" b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𝐳</m:t>
                                        </m:r>
                                        <m:r>
                                          <a:rPr lang="en-US" altLang="zh-CN" b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en-US" altLang="zh-CN" b="1" smtClean="0">
                                            <a:solidFill>
                                              <a:schemeClr val="accent3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</m:d>
                                  </m:e>
                                </m:func>
                              </m:e>
                            </m:mr>
                            <m:mr>
                              <m:e>
                                <m:r>
                                  <a:rPr lang="en-US" altLang="zh-CN" b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−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 b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tr</m:t>
                                </m:r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n-US" altLang="zh-CN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altLang="zh-CN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altLang="zh-CN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r>
                                          <a:rPr lang="en-US" altLang="zh-CN" b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𝐮</m:t>
                                        </m:r>
                                        <m:r>
                                          <a:rPr lang="en-US" altLang="zh-CN" b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⋅</m:t>
                                        </m:r>
                                        <m:func>
                                          <m:funcPr>
                                            <m:ctrlPr>
                                              <a:rPr lang="en-US" altLang="zh-CN" b="1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altLang="zh-CN" b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tanh</m:t>
                                            </m:r>
                                          </m:fName>
                                          <m:e>
                                            <m:d>
                                              <m:dPr>
                                                <m:ctrlPr>
                                                  <a:rPr lang="en-US" altLang="zh-CN" b="1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p>
                                                  <m:sSupPr>
                                                    <m:ctrlPr>
                                                      <a:rPr lang="en-US" altLang="zh-CN" b="1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pPr>
                                                  <m:e>
                                                    <m:r>
                                                      <a:rPr lang="en-US" altLang="zh-CN" b="1" smtClean="0">
                                                        <a:solidFill>
                                                          <a:schemeClr val="accent2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𝐰</m:t>
                                                    </m:r>
                                                  </m:e>
                                                  <m:sup>
                                                    <m:r>
                                                      <a:rPr lang="en-US" altLang="zh-CN" b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𝑇</m:t>
                                                    </m:r>
                                                  </m:sup>
                                                </m:sSup>
                                                <m:r>
                                                  <a:rPr lang="en-US" altLang="zh-CN" b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𝐳</m:t>
                                                </m:r>
                                                <m:r>
                                                  <a:rPr lang="en-US" altLang="zh-CN" b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+</m:t>
                                                </m:r>
                                                <m:r>
                                                  <a:rPr lang="en-US" altLang="zh-CN" b="1" smtClean="0">
                                                    <a:solidFill>
                                                      <a:schemeClr val="accent3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𝑏</m:t>
                                                </m:r>
                                              </m:e>
                                            </m:d>
                                          </m:e>
                                        </m:func>
                                      </m:num>
                                      <m:den>
                                        <m:r>
                                          <a:rPr lang="en-US" altLang="zh-CN" b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r>
                                          <a:rPr lang="en-US" altLang="zh-CN" b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𝐳</m:t>
                                        </m:r>
                                        <m:d>
                                          <m:dPr>
                                            <m:ctrlPr>
                                              <a:rPr lang="en-US" altLang="zh-CN" b="1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zh-CN" b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e>
                                        </m:d>
                                      </m:den>
                                    </m:f>
                                  </m:e>
                                </m:d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b="1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4A41C700-EB9D-5B62-D1B4-063CC9A579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6505" y="1803956"/>
                <a:ext cx="4738990" cy="1241237"/>
              </a:xfrm>
              <a:prstGeom prst="rect">
                <a:avLst/>
              </a:prstGeom>
              <a:blipFill>
                <a:blip r:embed="rId3"/>
                <a:stretch>
                  <a:fillRect b="-101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F901860A-DD0B-C1BF-DF26-95283B442D9A}"/>
                  </a:ext>
                </a:extLst>
              </p:cNvPr>
              <p:cNvSpPr txBox="1"/>
              <p:nvPr/>
            </p:nvSpPr>
            <p:spPr>
              <a:xfrm>
                <a:off x="357753" y="5996484"/>
                <a:ext cx="7290009" cy="708720"/>
              </a:xfrm>
              <a:prstGeom prst="rect">
                <a:avLst/>
              </a:prstGeom>
              <a:noFill/>
              <a:ln>
                <a:solidFill>
                  <a:schemeClr val="accent3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ℒ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1" i="0" smtClean="0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</m:d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0" smtClean="0">
                              <a:latin typeface="Cambria Math" panose="02040503050406030204" pitchFamily="18" charset="0"/>
                            </a:rPr>
                            <m:t>𝐳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p</m:t>
                              </m:r>
                            </m:e>
                            <m:sub>
                              <m: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1" i="0" smtClean="0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b="0" i="0" smtClean="0">
                                      <a:latin typeface="Cambria Math" panose="02040503050406030204" pitchFamily="18" charset="0"/>
                                    </a:rPr>
                                    <m:t>z</m:t>
                                  </m:r>
                                  <m:d>
                                    <m:dPr>
                                      <m:ctrlPr>
                                        <a:rPr lang="en-US" altLang="zh-CN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b="1" i="0" smtClean="0">
                                          <a:latin typeface="Cambria Math" panose="02040503050406030204" pitchFamily="18" charset="0"/>
                                        </a:rPr>
                                        <m:t>𝐱</m:t>
                                      </m:r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b="0" i="0" smtClean="0">
                                      <a:latin typeface="Cambria Math" panose="02040503050406030204" pitchFamily="18" charset="0"/>
                                    </a:rPr>
                                    <m:t>z</m:t>
                                  </m:r>
                                  <m:d>
                                    <m:dPr>
                                      <m:ctrlPr>
                                        <a:rPr lang="en-US" altLang="zh-CN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b="1" i="0" smtClean="0">
                                          <a:latin typeface="Cambria Math" panose="02040503050406030204" pitchFamily="18" charset="0"/>
                                        </a:rPr>
                                        <m:t>𝐱</m:t>
                                      </m:r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</m:d>
                                </m:e>
                              </m:d>
                            </m:e>
                          </m:func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num>
                            <m:den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func>
                            <m:func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zh-CN" altLang="en-US"/>
              </a:p>
            </p:txBody>
          </p:sp>
        </mc:Choice>
        <mc:Fallback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F901860A-DD0B-C1BF-DF26-95283B442D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753" y="5996484"/>
                <a:ext cx="7290009" cy="7087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accent3"/>
                </a:solidFill>
              </a:ln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E8236F23-6472-5D76-CADC-977B558EEAF8}"/>
              </a:ext>
            </a:extLst>
          </p:cNvPr>
          <p:cNvCxnSpPr>
            <a:cxnSpLocks/>
            <a:stCxn id="4" idx="3"/>
            <a:endCxn id="12" idx="1"/>
          </p:cNvCxnSpPr>
          <p:nvPr/>
        </p:nvCxnSpPr>
        <p:spPr>
          <a:xfrm>
            <a:off x="7647762" y="6350844"/>
            <a:ext cx="418219" cy="0"/>
          </a:xfrm>
          <a:prstGeom prst="straightConnector1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859B0C40-B9CA-EC0C-2108-58FF8219208D}"/>
              </a:ext>
            </a:extLst>
          </p:cNvPr>
          <p:cNvSpPr txBox="1"/>
          <p:nvPr/>
        </p:nvSpPr>
        <p:spPr>
          <a:xfrm>
            <a:off x="8065981" y="6027678"/>
            <a:ext cx="34551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>
                <a:solidFill>
                  <a:schemeClr val="accent3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近似于</a:t>
            </a:r>
            <a:r>
              <a:rPr lang="en-US" altLang="zh-CN" b="1">
                <a:solidFill>
                  <a:schemeClr val="accent3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KL</a:t>
            </a:r>
            <a:r>
              <a:rPr lang="zh-CN" altLang="en-US" b="1">
                <a:solidFill>
                  <a:schemeClr val="accent3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散度，描述最终的随机变量服从标准正态分布的程度</a:t>
            </a:r>
          </a:p>
        </p:txBody>
      </p:sp>
    </p:spTree>
    <p:extLst>
      <p:ext uri="{BB962C8B-B14F-4D97-AF65-F5344CB8AC3E}">
        <p14:creationId xmlns:p14="http://schemas.microsoft.com/office/powerpoint/2010/main" val="815319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A66486-EB4C-DF41-32EC-19718B99D6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PART II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 标准化流</a:t>
            </a:r>
            <a:b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kumimoji="0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OT</a:t>
            </a:r>
            <a:r>
              <a:rPr lang="zh-CN" altLang="en-US" sz="28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Flow</a:t>
            </a:r>
            <a:endParaRPr lang="en-CN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C6E440-6B06-06D8-2AFF-80BFE2AB78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err="1"/>
              <a:t>Onken</a:t>
            </a:r>
            <a:r>
              <a:rPr lang="zh-CN" altLang="en-US"/>
              <a:t> 等人将标准化流与</a:t>
            </a:r>
            <a:r>
              <a:rPr lang="zh-CN" altLang="en-US" b="1"/>
              <a:t>运输问题</a:t>
            </a:r>
            <a:r>
              <a:rPr lang="en-US" altLang="zh-CN" b="1"/>
              <a:t> (Optimal Transport, OT)</a:t>
            </a:r>
            <a:r>
              <a:rPr lang="zh-CN" altLang="en-US"/>
              <a:t> 相结合，提出了 </a:t>
            </a:r>
            <a:r>
              <a:rPr lang="en-US" altLang="zh-CN"/>
              <a:t>OT</a:t>
            </a:r>
            <a:r>
              <a:rPr lang="zh-CN" altLang="en-US"/>
              <a:t> 流：其主要是在之前的损失函数中引入了正则项，使得原始的分布经过更短的路程变为标准正态分布。</a:t>
            </a:r>
            <a:endParaRPr lang="en-US" altLang="zh-CN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F901860A-DD0B-C1BF-DF26-95283B442D9A}"/>
                  </a:ext>
                </a:extLst>
              </p:cNvPr>
              <p:cNvSpPr txBox="1"/>
              <p:nvPr/>
            </p:nvSpPr>
            <p:spPr>
              <a:xfrm>
                <a:off x="3797068" y="3859190"/>
                <a:ext cx="4481740" cy="452816"/>
              </a:xfrm>
              <a:prstGeom prst="rect">
                <a:avLst/>
              </a:prstGeom>
              <a:noFill/>
              <a:ln>
                <a:solidFill>
                  <a:schemeClr val="accent5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𝔼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d>
                                    <m:d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b="1" i="0" smtClean="0">
                                          <a:latin typeface="Cambria Math" panose="02040503050406030204" pitchFamily="18" charset="0"/>
                                        </a:rPr>
                                        <m:t>𝐱</m:t>
                                      </m:r>
                                    </m:e>
                                  </m:d>
                                </m:sub>
                              </m:sSub>
                            </m:sub>
                          </m:sSub>
                          <m:d>
                            <m:dPr>
                              <m:begChr m:val="{"/>
                              <m:endChr m:val="}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1" i="0" smtClean="0"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</m:d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1" i="0" smtClean="0"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</m:d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1" i="0" smtClean="0"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en-US" altLang="zh-CN" b="0"/>
              </a:p>
            </p:txBody>
          </p:sp>
        </mc:Choice>
        <mc:Fallback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F901860A-DD0B-C1BF-DF26-95283B442D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7068" y="3859190"/>
                <a:ext cx="4481740" cy="452816"/>
              </a:xfrm>
              <a:prstGeom prst="rect">
                <a:avLst/>
              </a:prstGeom>
              <a:blipFill>
                <a:blip r:embed="rId3"/>
                <a:stretch>
                  <a:fillRect b="-2703"/>
                </a:stretch>
              </a:blipFill>
              <a:ln>
                <a:solidFill>
                  <a:schemeClr val="accent5"/>
                </a:solidFill>
              </a:ln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4">
            <a:extLst>
              <a:ext uri="{FF2B5EF4-FFF2-40B4-BE49-F238E27FC236}">
                <a16:creationId xmlns:a16="http://schemas.microsoft.com/office/drawing/2014/main" id="{4F4D5F6C-BCCA-A8D8-B5FA-F0AFA8E5C247}"/>
              </a:ext>
            </a:extLst>
          </p:cNvPr>
          <p:cNvSpPr txBox="1"/>
          <p:nvPr/>
        </p:nvSpPr>
        <p:spPr>
          <a:xfrm>
            <a:off x="612646" y="6309360"/>
            <a:ext cx="904064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0" i="0" err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Onken</a:t>
            </a:r>
            <a:r>
              <a:rPr lang="en-US" altLang="zh-CN" sz="1400" b="0" i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, D., Fung, S. W., Li, X., &amp; </a:t>
            </a:r>
            <a:r>
              <a:rPr lang="en-US" altLang="zh-CN" sz="1400" b="0" i="0" err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Ruthotto</a:t>
            </a:r>
            <a:r>
              <a:rPr lang="en-US" altLang="zh-CN" sz="1400" b="0" i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, L. (2021, May). Ot-flow: Fast and accurate continuous normalizing flows via optimal transport. In Proceedings of the AAAI Conference on Artificial Intelligence (Vol. 35, No. 10, pp. 9223-9232).</a:t>
            </a:r>
            <a:endParaRPr lang="en-CN"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本框 3">
                <a:extLst>
                  <a:ext uri="{FF2B5EF4-FFF2-40B4-BE49-F238E27FC236}">
                    <a16:creationId xmlns:a16="http://schemas.microsoft.com/office/drawing/2014/main" id="{D171A483-E2B9-0D30-9425-9AA6CDA94649}"/>
                  </a:ext>
                </a:extLst>
              </p:cNvPr>
              <p:cNvSpPr txBox="1"/>
              <p:nvPr/>
            </p:nvSpPr>
            <p:spPr>
              <a:xfrm>
                <a:off x="2450995" y="2638292"/>
                <a:ext cx="7173887" cy="625749"/>
              </a:xfrm>
              <a:prstGeom prst="rect">
                <a:avLst/>
              </a:prstGeom>
              <a:noFill/>
              <a:ln>
                <a:solidFill>
                  <a:schemeClr val="accent3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ℒ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1" i="0" smtClean="0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</m:d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p</m:t>
                              </m:r>
                            </m:e>
                            <m:sub>
                              <m: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1" i="0" smtClean="0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b="0" i="0" smtClean="0">
                                      <a:latin typeface="Cambria Math" panose="02040503050406030204" pitchFamily="18" charset="0"/>
                                    </a:rPr>
                                    <m:t>z</m:t>
                                  </m:r>
                                  <m:d>
                                    <m:dPr>
                                      <m:ctrlPr>
                                        <a:rPr lang="en-US" altLang="zh-CN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b="1" i="0" smtClean="0">
                                          <a:latin typeface="Cambria Math" panose="02040503050406030204" pitchFamily="18" charset="0"/>
                                        </a:rPr>
                                        <m:t>𝐱</m:t>
                                      </m:r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b="0" i="0" smtClean="0">
                                      <a:latin typeface="Cambria Math" panose="02040503050406030204" pitchFamily="18" charset="0"/>
                                    </a:rPr>
                                    <m:t>z</m:t>
                                  </m:r>
                                  <m:d>
                                    <m:dPr>
                                      <m:ctrlPr>
                                        <a:rPr lang="en-US" altLang="zh-CN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b="1" i="0" smtClean="0">
                                          <a:latin typeface="Cambria Math" panose="02040503050406030204" pitchFamily="18" charset="0"/>
                                        </a:rPr>
                                        <m:t>𝐱</m:t>
                                      </m:r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</m:d>
                                </m:e>
                              </m:d>
                            </m:e>
                          </m:func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num>
                            <m:den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func>
                            <m:func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zh-CN" altLang="en-US"/>
              </a:p>
            </p:txBody>
          </p:sp>
        </mc:Choice>
        <mc:Fallback>
          <p:sp>
            <p:nvSpPr>
              <p:cNvPr id="5" name="文本框 3">
                <a:extLst>
                  <a:ext uri="{FF2B5EF4-FFF2-40B4-BE49-F238E27FC236}">
                    <a16:creationId xmlns:a16="http://schemas.microsoft.com/office/drawing/2014/main" id="{D171A483-E2B9-0D30-9425-9AA6CDA946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0995" y="2638292"/>
                <a:ext cx="7173887" cy="625749"/>
              </a:xfrm>
              <a:prstGeom prst="rect">
                <a:avLst/>
              </a:prstGeom>
              <a:blipFill>
                <a:blip r:embed="rId4"/>
                <a:stretch>
                  <a:fillRect b="-1961"/>
                </a:stretch>
              </a:blipFill>
              <a:ln>
                <a:solidFill>
                  <a:schemeClr val="accent3"/>
                </a:solidFill>
              </a:ln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Down Arrow 5">
            <a:extLst>
              <a:ext uri="{FF2B5EF4-FFF2-40B4-BE49-F238E27FC236}">
                <a16:creationId xmlns:a16="http://schemas.microsoft.com/office/drawing/2014/main" id="{6C6397D6-DBE0-764F-E66B-599967DF30DC}"/>
              </a:ext>
            </a:extLst>
          </p:cNvPr>
          <p:cNvSpPr/>
          <p:nvPr/>
        </p:nvSpPr>
        <p:spPr>
          <a:xfrm>
            <a:off x="5916984" y="3331732"/>
            <a:ext cx="241908" cy="460227"/>
          </a:xfrm>
          <a:prstGeom prst="downArrow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1002066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FC6E440-6B06-06D8-2AFF-80BFE2AB787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/>
                  <a:t>Onken</a:t>
                </a:r>
                <a:r>
                  <a:rPr lang="zh-CN" altLang="en-US"/>
                  <a:t> 等人将标准化流与</a:t>
                </a:r>
                <a:r>
                  <a:rPr lang="zh-CN" altLang="en-US" b="1"/>
                  <a:t>运输问题</a:t>
                </a:r>
                <a:r>
                  <a:rPr lang="en-US" altLang="zh-CN" b="1"/>
                  <a:t> (Optimal Transport, OT)</a:t>
                </a:r>
                <a:r>
                  <a:rPr lang="zh-CN" altLang="en-US"/>
                  <a:t> 相结合，提出了 </a:t>
                </a:r>
                <a:r>
                  <a:rPr lang="en-US" altLang="zh-CN"/>
                  <a:t>OT</a:t>
                </a:r>
                <a:r>
                  <a:rPr lang="zh-CN" altLang="en-US"/>
                  <a:t> 流：其主要是在之前的损失函数中引入了正则项，使得原始的分布经过更短的路程变为标准正态分布。</a:t>
                </a:r>
                <a:endParaRPr lang="en-US" altLang="zh-CN"/>
              </a:p>
              <a:p>
                <a:endParaRPr lang="en-US" altLang="zh-CN"/>
              </a:p>
              <a:p>
                <a:r>
                  <a:rPr lang="zh-CN" altLang="en-US"/>
                  <a:t>在文章中，其构造势函数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0" smtClean="0">
                            <a:latin typeface="Cambria Math" panose="02040503050406030204" pitchFamily="18" charset="0"/>
                          </a:rPr>
                          <m:t>𝐬</m:t>
                        </m:r>
                        <m:r>
                          <a:rPr lang="en-US" altLang="zh-CN" b="1" i="0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</m:d>
                  </m:oMath>
                </a14:m>
                <a:r>
                  <a:rPr lang="en-US" altLang="zh-CN" b="1"/>
                  <a:t>:</a:t>
                </a:r>
              </a:p>
              <a:p>
                <a:endParaRPr lang="en-US" altLang="zh-CN" b="1"/>
              </a:p>
              <a:p>
                <a:endParaRPr lang="en-US" altLang="zh-CN" b="1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FC6E440-6B06-06D8-2AFF-80BFE2AB787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476" r="-47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D4A66486-EB4C-DF41-32EC-19718B99D6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PART II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 标准化流</a:t>
            </a:r>
            <a:b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kumimoji="0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OT</a:t>
            </a:r>
            <a:r>
              <a:rPr lang="zh-CN" altLang="en-US" sz="28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Flow</a:t>
            </a:r>
            <a:endParaRPr lang="en-CN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F901860A-DD0B-C1BF-DF26-95283B442D9A}"/>
                  </a:ext>
                </a:extLst>
              </p:cNvPr>
              <p:cNvSpPr txBox="1"/>
              <p:nvPr/>
            </p:nvSpPr>
            <p:spPr>
              <a:xfrm>
                <a:off x="3855129" y="2619928"/>
                <a:ext cx="4481740" cy="452816"/>
              </a:xfrm>
              <a:prstGeom prst="rect">
                <a:avLst/>
              </a:prstGeom>
              <a:noFill/>
              <a:ln>
                <a:solidFill>
                  <a:schemeClr val="accent5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𝔼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d>
                                    <m:d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b="1" i="0" smtClean="0">
                                          <a:latin typeface="Cambria Math" panose="02040503050406030204" pitchFamily="18" charset="0"/>
                                        </a:rPr>
                                        <m:t>𝐱</m:t>
                                      </m:r>
                                    </m:e>
                                  </m:d>
                                </m:sub>
                              </m:sSub>
                            </m:sub>
                          </m:sSub>
                          <m:d>
                            <m:dPr>
                              <m:begChr m:val="{"/>
                              <m:endChr m:val="}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1" i="0" smtClean="0"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</m:d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1" i="0" smtClean="0"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</m:d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1" i="0" smtClean="0"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en-US" altLang="zh-CN" b="0"/>
              </a:p>
            </p:txBody>
          </p:sp>
        </mc:Choice>
        <mc:Fallback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F901860A-DD0B-C1BF-DF26-95283B442D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5129" y="2619928"/>
                <a:ext cx="4481740" cy="45281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accent5"/>
                </a:solidFill>
              </a:ln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4">
            <a:extLst>
              <a:ext uri="{FF2B5EF4-FFF2-40B4-BE49-F238E27FC236}">
                <a16:creationId xmlns:a16="http://schemas.microsoft.com/office/drawing/2014/main" id="{4F4D5F6C-BCCA-A8D8-B5FA-F0AFA8E5C247}"/>
              </a:ext>
            </a:extLst>
          </p:cNvPr>
          <p:cNvSpPr txBox="1"/>
          <p:nvPr/>
        </p:nvSpPr>
        <p:spPr>
          <a:xfrm>
            <a:off x="612646" y="6309360"/>
            <a:ext cx="904064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0" i="0" err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Onken</a:t>
            </a:r>
            <a:r>
              <a:rPr lang="en-US" altLang="zh-CN" sz="1400" b="0" i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, D., Fung, S. W., Li, X., &amp; </a:t>
            </a:r>
            <a:r>
              <a:rPr lang="en-US" altLang="zh-CN" sz="1400" b="0" i="0" err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Ruthotto</a:t>
            </a:r>
            <a:r>
              <a:rPr lang="en-US" altLang="zh-CN" sz="1400" b="0" i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, L. (2021, May). Ot-flow: Fast and accurate continuous normalizing flows via optimal transport. In Proceedings of the AAAI Conference on Artificial Intelligence (Vol. 35, No. 10, pp. 9223-9232).</a:t>
            </a:r>
            <a:endParaRPr lang="en-CN"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2DC4EF0-A7AD-CD24-5E16-3C492AE36436}"/>
                  </a:ext>
                </a:extLst>
              </p:cNvPr>
              <p:cNvSpPr txBox="1"/>
              <p:nvPr/>
            </p:nvSpPr>
            <p:spPr>
              <a:xfrm>
                <a:off x="3508802" y="3496303"/>
                <a:ext cx="4866076" cy="9044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eqArrPr>
                        <m: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Φ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1" i="0" smtClean="0">
                                  <a:latin typeface="Cambria Math" panose="02040503050406030204" pitchFamily="18" charset="0"/>
                                </a:rPr>
                                <m:t>𝐬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e>
                          </m:d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1" i="0" smtClean="0">
                                  <a:latin typeface="Cambria Math" panose="02040503050406030204" pitchFamily="18" charset="0"/>
                                </a:rPr>
                                <m:t>𝐰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1" i="0" smtClean="0">
                                  <a:latin typeface="Cambria Math" panose="02040503050406030204" pitchFamily="18" charset="0"/>
                                </a:rPr>
                                <m:t>𝐬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1" i="0" smtClean="0">
                                  <a:latin typeface="Cambria Math" panose="02040503050406030204" pitchFamily="18" charset="0"/>
                                </a:rPr>
                                <m:t>𝐬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n-US" altLang="zh-CN" b="1" i="0" smtClean="0">
                              <a:latin typeface="Cambria Math" panose="02040503050406030204" pitchFamily="18" charset="0"/>
                            </a:rPr>
                            <m:t>𝐬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1" i="0" smtClean="0">
                                  <a:latin typeface="Cambria Math" panose="02040503050406030204" pitchFamily="18" charset="0"/>
                                </a:rPr>
                                <m:t>𝐛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altLang="zh-CN" b="1" i="0" smtClean="0">
                              <a:latin typeface="Cambria Math" panose="02040503050406030204" pitchFamily="18" charset="0"/>
                            </a:rPr>
                            <m:t>𝐬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&amp;</m:t>
                          </m:r>
                        </m:e>
                        <m: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where</m:t>
                          </m:r>
                          <m: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𝜽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1" i="0" smtClean="0">
                                  <a:latin typeface="Cambria Math" panose="02040503050406030204" pitchFamily="18" charset="0"/>
                                </a:rPr>
                                <m:t>𝐰</m:t>
                              </m:r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zh-CN" b="1" i="0" smtClean="0">
                                  <a:latin typeface="Cambria Math" panose="02040503050406030204" pitchFamily="18" charset="0"/>
                                </a:rPr>
                                <m:t>𝐛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d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&amp;</m:t>
                          </m:r>
                        </m:e>
                      </m:eqArr>
                    </m:oMath>
                  </m:oMathPara>
                </a14:m>
                <a:endParaRPr lang="en-CN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2DC4EF0-A7AD-CD24-5E16-3C492AE364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8802" y="3496303"/>
                <a:ext cx="4866076" cy="904478"/>
              </a:xfrm>
              <a:prstGeom prst="rect">
                <a:avLst/>
              </a:prstGeom>
              <a:blipFill>
                <a:blip r:embed="rId5"/>
                <a:stretch>
                  <a:fillRect b="-6944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DA33CC6-6077-BA9D-712B-4D7B9261936E}"/>
                  </a:ext>
                </a:extLst>
              </p:cNvPr>
              <p:cNvSpPr txBox="1"/>
              <p:nvPr/>
            </p:nvSpPr>
            <p:spPr>
              <a:xfrm>
                <a:off x="2984485" y="4795084"/>
                <a:ext cx="6223027" cy="9517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𝐬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</m:oMath>
                </a14:m>
                <a:r>
                  <a:rPr lang="en-CN" b="1">
                    <a:latin typeface="DengXian" panose="02010600030101010101" pitchFamily="2" charset="-122"/>
                    <a:ea typeface="DengXian" panose="02010600030101010101" pitchFamily="2" charset="-122"/>
                  </a:rPr>
                  <a:t>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𝐬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zh-CN" altLang="en-US">
                    <a:latin typeface="DengXian" panose="02010600030101010101" pitchFamily="2" charset="-122"/>
                    <a:ea typeface="DengXian" panose="02010600030101010101" pitchFamily="2" charset="-122"/>
                  </a:rPr>
                  <a:t> 为一个</a:t>
                </a:r>
                <a:r>
                  <a:rPr lang="en-US" altLang="zh-CN" err="1">
                    <a:latin typeface="DengXian" panose="02010600030101010101" pitchFamily="2" charset="-122"/>
                    <a:ea typeface="DengXian" panose="02010600030101010101" pitchFamily="2" charset="-122"/>
                  </a:rPr>
                  <a:t>ResNet</a:t>
                </a:r>
                <a:endParaRPr lang="en-US" altLang="zh-CN">
                  <a:latin typeface="DengXian" panose="02010600030101010101" pitchFamily="2" charset="-122"/>
                  <a:ea typeface="DengXian" panose="02010600030101010101" pitchFamily="2" charset="-122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err="1">
                    <a:latin typeface="DengXian" panose="02010600030101010101" pitchFamily="2" charset="-122"/>
                    <a:ea typeface="DengXian" panose="02010600030101010101" pitchFamily="2" charset="-122"/>
                  </a:rPr>
                  <a:t>参数</a:t>
                </a:r>
                <a:r>
                  <a:rPr lang="en-US">
                    <a:latin typeface="DengXian" panose="02010600030101010101" pitchFamily="2" charset="-122"/>
                    <a:ea typeface="DengXian" panose="02010600030101010101" pitchFamily="2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𝜽</m:t>
                    </m:r>
                  </m:oMath>
                </a14:m>
                <a:r>
                  <a:rPr lang="en-CN" b="1">
                    <a:latin typeface="DengXian" panose="02010600030101010101" pitchFamily="2" charset="-122"/>
                    <a:ea typeface="DengXian" panose="02010600030101010101" pitchFamily="2" charset="-122"/>
                  </a:rPr>
                  <a:t> </a:t>
                </a:r>
                <a:r>
                  <a:rPr lang="en-CN">
                    <a:latin typeface="DengXian" panose="02010600030101010101" pitchFamily="2" charset="-122"/>
                    <a:ea typeface="DengXian" panose="02010600030101010101" pitchFamily="2" charset="-122"/>
                  </a:rPr>
                  <a:t>包含</a:t>
                </a:r>
                <a:r>
                  <a:rPr lang="zh-CN" altLang="en-US">
                    <a:latin typeface="DengXian" panose="02010600030101010101" pitchFamily="2" charset="-122"/>
                    <a:ea typeface="DengXian" panose="02010600030101010101" pitchFamily="2" charset="-122"/>
                  </a:rPr>
                  <a:t>：</a:t>
                </a:r>
                <a14:m>
                  <m:oMath xmlns:m="http://schemas.openxmlformats.org/officeDocument/2006/math">
                    <m:r>
                      <a:rPr lang="en-US" altLang="zh-CN" b="1" i="0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𝐰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∈</m:t>
                    </m:r>
                    <m:sSup>
                      <m:sSupPr>
                        <m:ctrlPr>
                          <a:rPr lang="en-US" altLang="zh-CN" b="1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sSup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ℝ</m:t>
                        </m:r>
                      </m:e>
                      <m:sup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𝒎</m:t>
                        </m:r>
                      </m:sup>
                    </m:sSup>
                    <m:r>
                      <a:rPr lang="en-US" altLang="zh-CN" b="1" i="1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𝐴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∈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ℝ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𝑟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×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  <m:t>𝑑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  <m:t>+1</m:t>
                            </m:r>
                          </m:e>
                        </m:d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, 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𝒃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∈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ℝ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𝑑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+1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,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𝑐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∈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ℝ</m:t>
                    </m:r>
                  </m:oMath>
                </a14:m>
                <a:endParaRPr lang="en-CN" i="1">
                  <a:latin typeface="DengXian" panose="02010600030101010101" pitchFamily="2" charset="-122"/>
                  <a:ea typeface="DengXian" panose="02010600030101010101" pitchFamily="2" charset="-122"/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DA33CC6-6077-BA9D-712B-4D7B926193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4485" y="4795084"/>
                <a:ext cx="6223027" cy="951799"/>
              </a:xfrm>
              <a:prstGeom prst="rect">
                <a:avLst/>
              </a:prstGeom>
              <a:blipFill>
                <a:blip r:embed="rId6"/>
                <a:stretch>
                  <a:fillRect l="-816" t="-1316" b="-9211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781959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FC6E440-6B06-06D8-2AFF-80BFE2AB787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CN"/>
                  <a:t>根据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Φ</m:t>
                    </m:r>
                  </m:oMath>
                </a14:m>
                <a:r>
                  <a:rPr lang="en-US" altLang="zh-CN"/>
                  <a:t> </a:t>
                </a:r>
                <a:r>
                  <a:rPr lang="zh-CN" altLang="en-US"/>
                  <a:t>函数，其构造了如下的动力学方程组</a:t>
                </a:r>
                <a:endParaRPr lang="en-US" altLang="zh-CN" b="1"/>
              </a:p>
              <a:p>
                <a:endParaRPr lang="en-US" altLang="zh-CN" b="1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FC6E440-6B06-06D8-2AFF-80BFE2AB787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47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D4A66486-EB4C-DF41-32EC-19718B99D6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PART II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 标准化流</a:t>
            </a:r>
            <a:b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kumimoji="0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OT</a:t>
            </a:r>
            <a:r>
              <a:rPr lang="zh-CN" altLang="en-US" sz="28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Flow</a:t>
            </a:r>
            <a:endParaRPr lang="en-CN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F901860A-DD0B-C1BF-DF26-95283B442D9A}"/>
                  </a:ext>
                </a:extLst>
              </p:cNvPr>
              <p:cNvSpPr txBox="1"/>
              <p:nvPr/>
            </p:nvSpPr>
            <p:spPr>
              <a:xfrm>
                <a:off x="3855130" y="2367237"/>
                <a:ext cx="4481740" cy="452816"/>
              </a:xfrm>
              <a:prstGeom prst="rect">
                <a:avLst/>
              </a:prstGeom>
              <a:noFill/>
              <a:ln>
                <a:solidFill>
                  <a:schemeClr val="accent5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𝔼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d>
                                    <m:d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b="1" i="0" smtClean="0">
                                          <a:latin typeface="Cambria Math" panose="02040503050406030204" pitchFamily="18" charset="0"/>
                                        </a:rPr>
                                        <m:t>𝐱</m:t>
                                      </m:r>
                                    </m:e>
                                  </m:d>
                                </m:sub>
                              </m:sSub>
                            </m:sub>
                          </m:sSub>
                          <m:d>
                            <m:dPr>
                              <m:begChr m:val="{"/>
                              <m:endChr m:val="}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1" i="0" smtClean="0"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</m:d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1" i="0" smtClean="0"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</m:d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1" i="0" smtClean="0"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en-US" altLang="zh-CN" b="0"/>
              </a:p>
            </p:txBody>
          </p:sp>
        </mc:Choice>
        <mc:Fallback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F901860A-DD0B-C1BF-DF26-95283B442D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5130" y="2367237"/>
                <a:ext cx="4481740" cy="45281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accent5"/>
                </a:solidFill>
              </a:ln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4">
            <a:extLst>
              <a:ext uri="{FF2B5EF4-FFF2-40B4-BE49-F238E27FC236}">
                <a16:creationId xmlns:a16="http://schemas.microsoft.com/office/drawing/2014/main" id="{4F4D5F6C-BCCA-A8D8-B5FA-F0AFA8E5C247}"/>
              </a:ext>
            </a:extLst>
          </p:cNvPr>
          <p:cNvSpPr txBox="1"/>
          <p:nvPr/>
        </p:nvSpPr>
        <p:spPr>
          <a:xfrm>
            <a:off x="612646" y="6309360"/>
            <a:ext cx="904064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0" i="0" err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Onken</a:t>
            </a:r>
            <a:r>
              <a:rPr lang="en-US" altLang="zh-CN" sz="1400" b="0" i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, D., Fung, S. W., Li, X., &amp; </a:t>
            </a:r>
            <a:r>
              <a:rPr lang="en-US" altLang="zh-CN" sz="1400" b="0" i="0" err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Ruthotto</a:t>
            </a:r>
            <a:r>
              <a:rPr lang="en-US" altLang="zh-CN" sz="1400" b="0" i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, L. (2021, May). Ot-flow: Fast and accurate continuous normalizing flows via optimal transport. In Proceedings of the AAAI Conference on Artificial Intelligence (Vol. 35, No. 10, pp. 9223-9232).</a:t>
            </a:r>
            <a:endParaRPr lang="en-CN"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B842368-D513-8534-C313-F0EF65611BAF}"/>
                  </a:ext>
                </a:extLst>
              </p:cNvPr>
              <p:cNvSpPr txBox="1"/>
              <p:nvPr/>
            </p:nvSpPr>
            <p:spPr>
              <a:xfrm>
                <a:off x="1445639" y="3342953"/>
                <a:ext cx="5746638" cy="18701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1" i="0" smtClean="0">
                                    <a:latin typeface="Cambria Math" panose="02040503050406030204" pitchFamily="18" charset="0"/>
                                  </a:rPr>
                                  <m:t>𝐳</m:t>
                                </m:r>
                                <m:d>
                                  <m:d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1" i="0" smtClean="0"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  <m:r>
                                      <a:rPr lang="en-US" b="1" i="0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ℓ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1" i="0" smtClean="0"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1" i="0" smtClean="0"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  <m:r>
                                      <a:rPr lang="en-US" b="1" i="0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1" i="0" smtClean="0"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  <m:r>
                                      <a:rPr lang="en-US" b="1" i="0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∇Φ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1" i="0" smtClean="0">
                                        <a:latin typeface="Cambria Math" panose="02040503050406030204" pitchFamily="18" charset="0"/>
                                      </a:rPr>
                                      <m:t>𝐳</m:t>
                                    </m:r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1" i="0" smtClean="0">
                                            <a:latin typeface="Cambria Math" panose="02040503050406030204" pitchFamily="18" charset="0"/>
                                          </a:rPr>
                                          <m:t>𝐱</m:t>
                                        </m:r>
                                        <m:r>
                                          <a:rPr lang="en-US" b="1" i="0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</m:d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;</m:t>
                                    </m:r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𝜽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tr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∇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Φ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1" i="0" smtClean="0">
                                    <a:latin typeface="Cambria Math" panose="02040503050406030204" pitchFamily="18" charset="0"/>
                                  </a:rPr>
                                  <m:t>𝐳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1" i="0" smtClean="0"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;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𝜽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‖</m:t>
                                </m:r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Φ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1" i="0" smtClean="0">
                                    <a:latin typeface="Cambria Math" panose="02040503050406030204" pitchFamily="18" charset="0"/>
                                  </a:rPr>
                                  <m:t>𝐳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1" i="0" smtClean="0"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  <m:r>
                                      <a:rPr lang="en-US" b="1" i="0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;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𝜽</m:t>
                                </m:r>
                                <m:sSup>
                                  <m:sSup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begChr m:val=""/>
                                        <m:endChr m:val="‖"/>
                                        <m:ctrlP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  <m:t>​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Φ</m:t>
                                    </m:r>
                                    <m:d>
                                      <m:dPr>
                                        <m:ctrlP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1" i="0" smtClean="0">
                                            <a:latin typeface="Cambria Math" panose="02040503050406030204" pitchFamily="18" charset="0"/>
                                          </a:rPr>
                                          <m:t>𝐳</m:t>
                                        </m:r>
                                        <m:d>
                                          <m:dPr>
                                            <m:ctrlPr>
                                              <a:rPr lang="en-US" b="1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b="1" i="0" smtClean="0">
                                                <a:latin typeface="Cambria Math" panose="02040503050406030204" pitchFamily="18" charset="0"/>
                                              </a:rPr>
                                              <m:t>𝐱</m:t>
                                            </m:r>
                                            <m:r>
                                              <a:rPr lang="en-US" b="0" i="0" smtClean="0">
                                                <a:latin typeface="Cambria Math" panose="02040503050406030204" pitchFamily="18" charset="0"/>
                                              </a:rPr>
                                              <m:t>,</m:t>
                                            </m:r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b="0" i="0" smtClean="0">
                                                <a:latin typeface="Cambria Math" panose="02040503050406030204" pitchFamily="18" charset="0"/>
                                              </a:rPr>
                                              <m:t>t</m:t>
                                            </m:r>
                                          </m:e>
                                        </m:d>
                                        <m:r>
                                          <a:rPr lang="en-US" b="0" i="0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b="0" i="0" smtClean="0">
                                            <a:latin typeface="Cambria Math" panose="02040503050406030204" pitchFamily="18" charset="0"/>
                                          </a:rPr>
                                          <m:t>t</m:t>
                                        </m:r>
                                        <m:r>
                                          <a:rPr lang="en-US" b="1" i="0" smtClean="0">
                                            <a:latin typeface="Cambria Math" panose="02040503050406030204" pitchFamily="18" charset="0"/>
                                          </a:rPr>
                                          <m:t>;</m:t>
                                        </m:r>
                                        <m: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  <m:t>𝜽</m:t>
                                        </m:r>
                                      </m:e>
                                    </m:d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f>
                                      <m:f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‖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∇Φ</m:t>
                                    </m:r>
                                    <m: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b="1" i="0" smtClean="0">
                                        <a:latin typeface="Cambria Math" panose="02040503050406030204" pitchFamily="18" charset="0"/>
                                      </a:rPr>
                                      <m:t>𝐳</m:t>
                                    </m:r>
                                    <m:d>
                                      <m:dPr>
                                        <m:ctrlP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1" i="0" smtClean="0">
                                            <a:latin typeface="Cambria Math" panose="02040503050406030204" pitchFamily="18" charset="0"/>
                                          </a:rPr>
                                          <m:t>𝐱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</m:d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;</m:t>
                                    </m:r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𝜽</m:t>
                                    </m:r>
                                    <m:sSup>
                                      <m:sSupPr>
                                        <m:ctrlP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begChr m:val=""/>
                                            <m:endChr m:val="‖"/>
                                            <m:ctrlPr>
                                              <a:rPr lang="en-US" b="1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b="1" i="1" smtClean="0">
                                                <a:latin typeface="Cambria Math" panose="02040503050406030204" pitchFamily="18" charset="0"/>
                                              </a:rPr>
                                              <m:t>​</m:t>
                                            </m:r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N" b="1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B842368-D513-8534-C313-F0EF65611B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5639" y="3342953"/>
                <a:ext cx="5746638" cy="1870127"/>
              </a:xfrm>
              <a:prstGeom prst="rect">
                <a:avLst/>
              </a:prstGeom>
              <a:blipFill>
                <a:blip r:embed="rId5"/>
                <a:stretch>
                  <a:fillRect b="-2297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93DE159-EA8E-8250-E19D-61E09E4847E9}"/>
                  </a:ext>
                </a:extLst>
              </p:cNvPr>
              <p:cNvSpPr txBox="1"/>
              <p:nvPr/>
            </p:nvSpPr>
            <p:spPr>
              <a:xfrm>
                <a:off x="8086751" y="3632679"/>
                <a:ext cx="1740668" cy="12023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1" i="0" smtClean="0">
                                    <a:latin typeface="Cambria Math" panose="02040503050406030204" pitchFamily="18" charset="0"/>
                                  </a:rPr>
                                  <m:t>𝐳</m:t>
                                </m:r>
                                <m:d>
                                  <m:d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1" i="0" smtClean="0"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  <m:r>
                                      <a:rPr lang="en-US" b="1" i="0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d>
                              </m:e>
                            </m:mr>
                            <m:m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ℓ</m:t>
                                </m:r>
                                <m:d>
                                  <m:d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1" i="0" smtClean="0"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  <m:r>
                                      <a:rPr lang="en-US" b="1" i="0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d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1" i="0" smtClean="0"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,0</m:t>
                                    </m:r>
                                  </m:e>
                                </m:d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1" i="0" smtClean="0"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  <m:r>
                                      <a:rPr lang="en-US" b="1" i="0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d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1" i="0" smtClean="0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N" i="1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93DE159-EA8E-8250-E19D-61E09E4847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6751" y="3632679"/>
                <a:ext cx="1740668" cy="1202317"/>
              </a:xfrm>
              <a:prstGeom prst="rect">
                <a:avLst/>
              </a:prstGeom>
              <a:blipFill>
                <a:blip r:embed="rId6"/>
                <a:stretch>
                  <a:fillRect b="-105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3B0852D7-FD2E-0EEC-9E3B-69DCD085E582}"/>
              </a:ext>
            </a:extLst>
          </p:cNvPr>
          <p:cNvSpPr/>
          <p:nvPr/>
        </p:nvSpPr>
        <p:spPr>
          <a:xfrm>
            <a:off x="8210576" y="3974591"/>
            <a:ext cx="872463" cy="266276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ln>
                <a:solidFill>
                  <a:schemeClr val="accent1"/>
                </a:solidFill>
              </a:ln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F15E8BA-3E35-69A2-2EFE-013210C59008}"/>
                  </a:ext>
                </a:extLst>
              </p:cNvPr>
              <p:cNvSpPr txBox="1"/>
              <p:nvPr/>
            </p:nvSpPr>
            <p:spPr>
              <a:xfrm>
                <a:off x="5170226" y="801816"/>
                <a:ext cx="6096000" cy="6164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0" smtClean="0">
                              <a:latin typeface="Cambria Math" panose="02040503050406030204" pitchFamily="18" charset="0"/>
                            </a:rPr>
                            <m:t>𝐳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z</m:t>
                              </m:r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1"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i="1">
                          <a:latin typeface="Cambria Math" panose="02040503050406030204" pitchFamily="18" charset="0"/>
                        </a:rPr>
                        <m:t>−</m:t>
                      </m:r>
                      <m:func>
                        <m:func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z</m:t>
                              </m:r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1"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altLang="zh-CN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func>
                        <m:func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CN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F15E8BA-3E35-69A2-2EFE-013210C590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0226" y="801816"/>
                <a:ext cx="6096000" cy="616451"/>
              </a:xfrm>
              <a:prstGeom prst="rect">
                <a:avLst/>
              </a:prstGeom>
              <a:blipFill>
                <a:blip r:embed="rId7"/>
                <a:stretch>
                  <a:fillRect b="-612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0E396B2C-ED46-98C2-E62A-990BA39EBDA4}"/>
              </a:ext>
            </a:extLst>
          </p:cNvPr>
          <p:cNvSpPr/>
          <p:nvPr/>
        </p:nvSpPr>
        <p:spPr>
          <a:xfrm>
            <a:off x="8210576" y="950976"/>
            <a:ext cx="1442710" cy="388195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ln>
                <a:solidFill>
                  <a:schemeClr val="accent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16130606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aussians">
            <a:hlinkClick r:id="" action="ppaction://media"/>
            <a:extLst>
              <a:ext uri="{FF2B5EF4-FFF2-40B4-BE49-F238E27FC236}">
                <a16:creationId xmlns:a16="http://schemas.microsoft.com/office/drawing/2014/main" id="{33933A97-FFC1-BDA9-6EDE-A29F0D4CDFDB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402644" y="1681566"/>
            <a:ext cx="5176434" cy="5176434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4C3DC1-C327-D305-9459-A7D98C773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PART II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 标准化流</a:t>
            </a:r>
            <a:b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kumimoji="0" lang="en-CN" altLang="zh-CN" sz="2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Result</a:t>
            </a:r>
            <a:endParaRPr lang="en-CN"/>
          </a:p>
        </p:txBody>
      </p:sp>
      <p:pic>
        <p:nvPicPr>
          <p:cNvPr id="3" name="gaussians">
            <a:hlinkClick r:id="" action="ppaction://media"/>
            <a:extLst>
              <a:ext uri="{FF2B5EF4-FFF2-40B4-BE49-F238E27FC236}">
                <a16:creationId xmlns:a16="http://schemas.microsoft.com/office/drawing/2014/main" id="{45062FC4-C5CC-2B0F-2034-A5D67AFC8B42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12922" y="1681200"/>
            <a:ext cx="5176800" cy="51768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10349E3-FA5B-6E4A-BB67-D06D396CEB5D}"/>
              </a:ext>
            </a:extLst>
          </p:cNvPr>
          <p:cNvSpPr txBox="1"/>
          <p:nvPr/>
        </p:nvSpPr>
        <p:spPr>
          <a:xfrm>
            <a:off x="2488066" y="1900198"/>
            <a:ext cx="1439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/>
              <a:t>Planar Flow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538ACF-82EE-8702-A797-72BA7677AEA4}"/>
              </a:ext>
            </a:extLst>
          </p:cNvPr>
          <p:cNvSpPr txBox="1"/>
          <p:nvPr/>
        </p:nvSpPr>
        <p:spPr>
          <a:xfrm>
            <a:off x="8442765" y="1900198"/>
            <a:ext cx="1096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/>
              <a:t>OT-Flow</a:t>
            </a:r>
          </a:p>
        </p:txBody>
      </p:sp>
    </p:spTree>
    <p:extLst>
      <p:ext uri="{BB962C8B-B14F-4D97-AF65-F5344CB8AC3E}">
        <p14:creationId xmlns:p14="http://schemas.microsoft.com/office/powerpoint/2010/main" val="758361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667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866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repeatCount="indefinite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video>
              <p:cMediaNode vol="80000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4C3DC1-C327-D305-9459-A7D98C773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PART II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 标准化流</a:t>
            </a:r>
            <a:b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kumimoji="0" lang="en-CN" altLang="zh-CN" sz="2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Result</a:t>
            </a:r>
            <a:endParaRPr lang="en-CN"/>
          </a:p>
        </p:txBody>
      </p:sp>
      <p:pic>
        <p:nvPicPr>
          <p:cNvPr id="10" name="moons">
            <a:hlinkClick r:id="" action="ppaction://media"/>
            <a:extLst>
              <a:ext uri="{FF2B5EF4-FFF2-40B4-BE49-F238E27FC236}">
                <a16:creationId xmlns:a16="http://schemas.microsoft.com/office/drawing/2014/main" id="{2D92BDB9-EEDE-DA30-5F75-5D1DF6C1EF09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12800" y="1681200"/>
            <a:ext cx="5176800" cy="5176800"/>
          </a:xfrm>
        </p:spPr>
      </p:pic>
      <p:pic>
        <p:nvPicPr>
          <p:cNvPr id="11" name="moons">
            <a:hlinkClick r:id="" action="ppaction://media"/>
            <a:extLst>
              <a:ext uri="{FF2B5EF4-FFF2-40B4-BE49-F238E27FC236}">
                <a16:creationId xmlns:a16="http://schemas.microsoft.com/office/drawing/2014/main" id="{A5653E04-5D43-9E13-4329-9D68AB92B179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402400" y="1681200"/>
            <a:ext cx="5176800" cy="51768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586EC20-6281-E360-ECB1-9AEFD8B6233D}"/>
              </a:ext>
            </a:extLst>
          </p:cNvPr>
          <p:cNvSpPr txBox="1"/>
          <p:nvPr/>
        </p:nvSpPr>
        <p:spPr>
          <a:xfrm>
            <a:off x="2488066" y="1900198"/>
            <a:ext cx="1439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/>
              <a:t>Planar Flow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58EF4A4-EDA8-9BF1-34D9-D8ED0C50EE5B}"/>
              </a:ext>
            </a:extLst>
          </p:cNvPr>
          <p:cNvSpPr txBox="1"/>
          <p:nvPr/>
        </p:nvSpPr>
        <p:spPr>
          <a:xfrm>
            <a:off x="8442765" y="1900198"/>
            <a:ext cx="1096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/>
              <a:t>OT-Flow</a:t>
            </a:r>
          </a:p>
        </p:txBody>
      </p:sp>
    </p:spTree>
    <p:extLst>
      <p:ext uri="{BB962C8B-B14F-4D97-AF65-F5344CB8AC3E}">
        <p14:creationId xmlns:p14="http://schemas.microsoft.com/office/powerpoint/2010/main" val="2990017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667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8667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repeatCount="indefinite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video>
              <p:cMediaNode vol="80000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4C3DC1-C327-D305-9459-A7D98C773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PART II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 标准化流</a:t>
            </a:r>
            <a:b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kumimoji="0" lang="en-CN" altLang="zh-CN" sz="2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Result</a:t>
            </a:r>
            <a:endParaRPr lang="en-CN"/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960CACFC-6899-52D2-995A-D93582B853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N"/>
          </a:p>
        </p:txBody>
      </p:sp>
      <p:pic>
        <p:nvPicPr>
          <p:cNvPr id="21" name="spheres">
            <a:hlinkClick r:id="" action="ppaction://media"/>
            <a:extLst>
              <a:ext uri="{FF2B5EF4-FFF2-40B4-BE49-F238E27FC236}">
                <a16:creationId xmlns:a16="http://schemas.microsoft.com/office/drawing/2014/main" id="{978204E3-2A51-F3B8-D376-DDB4FEBB868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12800" y="1681200"/>
            <a:ext cx="5176800" cy="5176800"/>
          </a:xfrm>
          <a:prstGeom prst="rect">
            <a:avLst/>
          </a:prstGeom>
        </p:spPr>
      </p:pic>
      <p:pic>
        <p:nvPicPr>
          <p:cNvPr id="18" name="spheres">
            <a:hlinkClick r:id="" action="ppaction://media"/>
            <a:extLst>
              <a:ext uri="{FF2B5EF4-FFF2-40B4-BE49-F238E27FC236}">
                <a16:creationId xmlns:a16="http://schemas.microsoft.com/office/drawing/2014/main" id="{E5FA7E67-5AE0-5DBE-A877-4DD790C05071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402400" y="1681200"/>
            <a:ext cx="5176800" cy="51768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9850B81-1199-0051-9018-D8A712DC3809}"/>
              </a:ext>
            </a:extLst>
          </p:cNvPr>
          <p:cNvSpPr txBox="1"/>
          <p:nvPr/>
        </p:nvSpPr>
        <p:spPr>
          <a:xfrm>
            <a:off x="2488066" y="1900198"/>
            <a:ext cx="1439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/>
              <a:t>Planar Flow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8D60373-9EA5-5AFB-440A-A06D884DECA9}"/>
              </a:ext>
            </a:extLst>
          </p:cNvPr>
          <p:cNvSpPr txBox="1"/>
          <p:nvPr/>
        </p:nvSpPr>
        <p:spPr>
          <a:xfrm>
            <a:off x="8442765" y="1900198"/>
            <a:ext cx="1096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/>
              <a:t>OT-Flow</a:t>
            </a:r>
          </a:p>
        </p:txBody>
      </p:sp>
    </p:spTree>
    <p:extLst>
      <p:ext uri="{BB962C8B-B14F-4D97-AF65-F5344CB8AC3E}">
        <p14:creationId xmlns:p14="http://schemas.microsoft.com/office/powerpoint/2010/main" val="3290829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667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8667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repeatCount="indefinite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  <p:video>
              <p:cMediaNode vol="80000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21"/>
                </p:tgtEl>
              </p:cMediaNode>
            </p:vide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DDA586-B329-CA91-A42B-2A71D0864B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PART III </a:t>
            </a:r>
            <a:r>
              <a:rPr lang="zh-CN" altLang="en-US"/>
              <a:t>信息压缩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9EBF637-4FA9-37FC-F36B-66CDF273B1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2000">
                <a:latin typeface="幼圆" panose="02010509060101010101" pitchFamily="49" charset="-122"/>
                <a:ea typeface="幼圆" panose="02010509060101010101" pitchFamily="49" charset="-122"/>
              </a:rPr>
              <a:t>龙裕坤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24190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14F62C-1FE2-E6E6-17B5-08698004B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PART III </a:t>
            </a:r>
            <a:r>
              <a:rPr lang="zh-CN" altLang="en-US"/>
              <a:t>信息压缩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DCC54A08-56C6-74CE-D4FE-E213D888123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 vert="horz" lIns="91440" tIns="45720" rIns="91440" bIns="45720" rtlCol="0" anchor="t">
                <a:normAutofit/>
              </a:bodyPr>
              <a:lstStyle/>
              <a:p>
                <a:r>
                  <a:rPr lang="zh-CN" altLang="en-US" b="1">
                    <a:latin typeface="等线" panose="02010600030101010101" pitchFamily="2" charset="-122"/>
                    <a:ea typeface="等线" panose="02010600030101010101" pitchFamily="2" charset="-122"/>
                  </a:rPr>
                  <a:t>信息压缩 </a:t>
                </a:r>
                <a:r>
                  <a:rPr lang="en-US" altLang="zh-CN" b="1">
                    <a:latin typeface="等线" panose="02010600030101010101" pitchFamily="2" charset="-122"/>
                    <a:ea typeface="等线" panose="02010600030101010101" pitchFamily="2" charset="-122"/>
                  </a:rPr>
                  <a:t>(Information Squeeze) </a:t>
                </a:r>
                <a:r>
                  <a:rPr lang="zh-CN" altLang="en-US">
                    <a:latin typeface="等线" panose="02010600030101010101" pitchFamily="2" charset="-122"/>
                    <a:ea typeface="等线" panose="02010600030101010101" pitchFamily="2" charset="-122"/>
                  </a:rPr>
                  <a:t>的目标是从含有噪音的高维微观状态中恢复出未知的真实宏观状态，在张江老师的工作</a:t>
                </a:r>
                <a:r>
                  <a:rPr lang="en-US" altLang="zh-CN">
                    <a:latin typeface="等线" panose="02010600030101010101" pitchFamily="2" charset="-122"/>
                    <a:ea typeface="等线" panose="02010600030101010101" pitchFamily="2" charset="-122"/>
                  </a:rPr>
                  <a:t>Neural Information Squeezer for Causal Emergence</a:t>
                </a:r>
                <a:r>
                  <a:rPr lang="zh-CN" altLang="en-US">
                    <a:latin typeface="等线" panose="02010600030101010101" pitchFamily="2" charset="-122"/>
                    <a:ea typeface="等线" panose="02010600030101010101" pitchFamily="2" charset="-122"/>
                  </a:rPr>
                  <a:t>中这一过程被认为体现了因果涌现</a:t>
                </a:r>
                <a:r>
                  <a:rPr lang="en-US" altLang="zh-CN">
                    <a:latin typeface="等线" panose="02010600030101010101" pitchFamily="2" charset="-122"/>
                    <a:ea typeface="等线" panose="02010600030101010101" pitchFamily="2" charset="-122"/>
                  </a:rPr>
                  <a:t>:</a:t>
                </a:r>
              </a:p>
              <a:p>
                <a:endParaRPr lang="en-US" altLang="zh-CN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sz="2800" b="1" i="1" smtClean="0">
                          <a:latin typeface="Cambria Math" panose="02040503050406030204" pitchFamily="18" charset="0"/>
                        </a:rPr>
                        <m:t>𝑴𝒊𝒄𝒓𝒐</m:t>
                      </m:r>
                      <m:r>
                        <a:rPr lang="en-US" altLang="zh-CN" sz="28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2800" b="1" i="1" smtClean="0">
                          <a:latin typeface="Cambria Math" panose="02040503050406030204" pitchFamily="18" charset="0"/>
                        </a:rPr>
                        <m:t>𝑺𝒕𝒂𝒕𝒆𝒔</m:t>
                      </m:r>
                      <m:r>
                        <a:rPr lang="en-US" altLang="zh-CN" sz="2800" b="1" i="1" smtClean="0"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en-US" altLang="zh-CN" sz="2800" b="1" i="1" smtClean="0">
                          <a:latin typeface="Cambria Math" panose="02040503050406030204" pitchFamily="18" charset="0"/>
                        </a:rPr>
                        <m:t>𝑴𝒂𝒄𝒓𝒐</m:t>
                      </m:r>
                      <m:r>
                        <a:rPr lang="en-US" altLang="zh-CN" sz="28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2800" b="1" i="1" smtClean="0">
                          <a:latin typeface="Cambria Math" panose="02040503050406030204" pitchFamily="18" charset="0"/>
                        </a:rPr>
                        <m:t>𝑺𝒕𝒂𝒕𝒆𝒔</m:t>
                      </m:r>
                    </m:oMath>
                  </m:oMathPara>
                </a14:m>
                <a:endParaRPr lang="en-US" altLang="zh-CN" sz="2800" b="1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  <a:p>
                <a:pPr marL="0" indent="0">
                  <a:buNone/>
                </a:pPr>
                <a:endParaRPr lang="en-US" altLang="zh-CN" sz="2800" b="1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  <a:p>
                <a:r>
                  <a:rPr lang="zh-CN" altLang="en-US" b="1">
                    <a:latin typeface="等线" panose="02010600030101010101" pitchFamily="2" charset="-122"/>
                    <a:ea typeface="等线" panose="02010600030101010101" pitchFamily="2" charset="-122"/>
                  </a:rPr>
                  <a:t>实现过程：</a:t>
                </a:r>
                <a:r>
                  <a:rPr lang="zh-CN" altLang="en-US">
                    <a:latin typeface="等线" panose="02010600030101010101" pitchFamily="2" charset="-122"/>
                    <a:ea typeface="等线" panose="02010600030101010101" pitchFamily="2" charset="-122"/>
                  </a:rPr>
                  <a:t>端到端地训练一个机器学习架构：</a:t>
                </a:r>
                <a:r>
                  <a:rPr lang="en-US" altLang="zh-CN">
                    <a:latin typeface="等线" panose="02010600030101010101" pitchFamily="2" charset="-122"/>
                    <a:ea typeface="等线" panose="02010600030101010101" pitchFamily="2" charset="-122"/>
                  </a:rPr>
                  <a:t>Neural Information Squeezer (NIS)</a:t>
                </a:r>
              </a:p>
              <a:p>
                <a:r>
                  <a:rPr lang="zh-CN" altLang="en-US" b="1">
                    <a:latin typeface="等线" panose="02010600030101010101" pitchFamily="2" charset="-122"/>
                    <a:ea typeface="等线" panose="02010600030101010101" pitchFamily="2" charset="-122"/>
                  </a:rPr>
                  <a:t>模型结构：</a:t>
                </a:r>
                <a:r>
                  <a:rPr lang="zh-CN" altLang="en-US">
                    <a:latin typeface="等线" panose="02010600030101010101" pitchFamily="2" charset="-122"/>
                    <a:ea typeface="等线" panose="02010600030101010101" pitchFamily="2" charset="-122"/>
                  </a:rPr>
                  <a:t>一对可逆且共享参数的编码器</a:t>
                </a:r>
                <a:r>
                  <a:rPr lang="en-US" altLang="zh-CN">
                    <a:latin typeface="等线" panose="02010600030101010101" pitchFamily="2" charset="-122"/>
                    <a:ea typeface="等线" panose="02010600030101010101" pitchFamily="2" charset="-122"/>
                  </a:rPr>
                  <a:t>/</a:t>
                </a:r>
                <a:r>
                  <a:rPr lang="zh-CN" altLang="en-US">
                    <a:latin typeface="等线" panose="02010600030101010101" pitchFamily="2" charset="-122"/>
                    <a:ea typeface="等线" panose="02010600030101010101" pitchFamily="2" charset="-122"/>
                  </a:rPr>
                  <a:t>解码器，一个宏观动力学学习器</a:t>
                </a:r>
                <a:endParaRPr lang="en-US" altLang="zh-CN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  <a:p>
                <a:endParaRPr lang="en-US" altLang="zh-CN" sz="2800" b="1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DCC54A08-56C6-74CE-D4FE-E213D88812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47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759423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DDA586-B329-CA91-A42B-2A71D0864B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380" y="553616"/>
            <a:ext cx="10196699" cy="4008859"/>
          </a:xfrm>
        </p:spPr>
        <p:txBody>
          <a:bodyPr/>
          <a:lstStyle/>
          <a:p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PART I 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时间序列的动力学学习</a:t>
            </a:r>
            <a:b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b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9EBF637-4FA9-37FC-F36B-66CDF273B1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2000">
                <a:latin typeface="幼圆" panose="02010509060101010101" pitchFamily="49" charset="-122"/>
                <a:ea typeface="幼圆" panose="02010509060101010101" pitchFamily="49" charset="-122"/>
              </a:rPr>
              <a:t>申晓达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59532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6D4F8C-4A2D-D5DB-56AD-43C8E496D5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PART III </a:t>
            </a:r>
            <a:r>
              <a:rPr lang="zh-CN" altLang="en-US"/>
              <a:t>信息压缩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2FB5E375-E697-3DB0-2873-602C8608DA5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12647" y="1715532"/>
                <a:ext cx="5483353" cy="459382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zh-CN" altLang="en-US"/>
                  <a:t>编码器的</a:t>
                </a:r>
                <a:r>
                  <a:rPr lang="zh-CN" altLang="en-US" b="1"/>
                  <a:t>输入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  <m:r>
                      <a:rPr lang="zh-CN" altLang="en-US" i="1">
                        <a:latin typeface="Cambria Math" panose="02040503050406030204" pitchFamily="18" charset="0"/>
                      </a:rPr>
                      <m:t>为</m:t>
                    </m:r>
                  </m:oMath>
                </a14:m>
                <a:r>
                  <a:rPr lang="zh-CN" altLang="en-US"/>
                  <a:t>微观状态，假设具有维度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altLang="zh-CN" b="0"/>
              </a:p>
              <a:p>
                <a:r>
                  <a:rPr lang="zh-CN" altLang="en-US"/>
                  <a:t>编码器的</a:t>
                </a:r>
                <a:r>
                  <a:rPr lang="zh-CN" altLang="en-US" b="1"/>
                  <a:t>输出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𝝓</m:t>
                    </m:r>
                  </m:oMath>
                </a14:m>
                <a:r>
                  <a:rPr lang="zh-CN" altLang="en-US"/>
                  <a:t>为特征向量，人为丢弃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zh-CN" altLang="en-US"/>
                  <a:t>个维度，得到宏观状态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zh-CN" altLang="en-US"/>
                  <a:t>（使信息自发地压缩到保留的维度中）</a:t>
                </a:r>
                <a:endParaRPr lang="en-US" altLang="zh-CN"/>
              </a:p>
              <a:p>
                <a:r>
                  <a:rPr lang="zh-CN" altLang="en-US"/>
                  <a:t>利用一个</a:t>
                </a:r>
                <a:r>
                  <a:rPr lang="zh-CN" altLang="en-US" b="1"/>
                  <a:t>宏观动力学</a:t>
                </a:r>
                <a:r>
                  <a:rPr lang="zh-CN" altLang="en-US"/>
                  <a:t>学习器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zh-CN" altLang="en-US"/>
                  <a:t>学习到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zh-CN" altLang="en-US"/>
                  <a:t>的动力学形式，依此得到宏观状态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zh-CN" altLang="en-US"/>
                  <a:t>（原文中由一个简单的前馈神经网络实现）</a:t>
                </a:r>
                <a:endParaRPr lang="en-US" altLang="zh-CN"/>
              </a:p>
              <a:p>
                <a:r>
                  <a:rPr lang="zh-CN" altLang="en-US"/>
                  <a:t>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zh-CN" altLang="en-US"/>
                  <a:t>补充维度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zh-CN" altLang="en-US"/>
                  <a:t>的高斯噪声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𝑵</m:t>
                    </m:r>
                  </m:oMath>
                </a14:m>
                <a:r>
                  <a:rPr lang="zh-CN" altLang="en-US"/>
                  <a:t>，将之作为解码器的输入，输出预测的微观状态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acc>
                      </m:e>
                      <m:sub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endParaRPr lang="en-US" altLang="zh-CN" b="1"/>
              </a:p>
              <a:p>
                <a:r>
                  <a:rPr lang="zh-CN" altLang="en-US"/>
                  <a:t>计算真实微观状态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zh-CN" altLang="en-US"/>
                  <a:t>与预测值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acc>
                      </m:e>
                      <m:sub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zh-CN" altLang="en-US"/>
                  <a:t>之间的损失函数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𝑀𝑆𝐸</m:t>
                    </m:r>
                  </m:oMath>
                </a14:m>
                <a:r>
                  <a:rPr lang="zh-CN" altLang="en-US"/>
                  <a:t>，反向传播实现端到端学习</a:t>
                </a:r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2FB5E375-E697-3DB0-2873-602C8608DA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2647" y="1715532"/>
                <a:ext cx="5483353" cy="4593828"/>
              </a:xfrm>
              <a:blipFill>
                <a:blip r:embed="rId2"/>
                <a:stretch>
                  <a:fillRect l="-924" t="-275" r="-924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>
            <a:extLst>
              <a:ext uri="{FF2B5EF4-FFF2-40B4-BE49-F238E27FC236}">
                <a16:creationId xmlns:a16="http://schemas.microsoft.com/office/drawing/2014/main" id="{F60C751F-DBAE-0392-EBC4-A656C99EBD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0249" y="1715532"/>
            <a:ext cx="5000583" cy="3985346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6FB7DABD-0145-59DE-78C1-8358DD1F72A7}"/>
              </a:ext>
            </a:extLst>
          </p:cNvPr>
          <p:cNvSpPr txBox="1"/>
          <p:nvPr/>
        </p:nvSpPr>
        <p:spPr>
          <a:xfrm>
            <a:off x="6600249" y="5940532"/>
            <a:ext cx="50005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/>
              <a:t>*</a:t>
            </a:r>
            <a:r>
              <a:rPr lang="zh-CN" altLang="en-US" sz="1000"/>
              <a:t>图片引用自</a:t>
            </a:r>
            <a:r>
              <a:rPr lang="en-US" altLang="zh-CN" sz="1000" b="0" i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Zhang, J., &amp; Liu, K. (2022). Neural information squeezer for causal emergence. </a:t>
            </a:r>
            <a:r>
              <a:rPr lang="en-US" altLang="zh-CN" sz="1000" b="0" i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Entropy</a:t>
            </a:r>
            <a:r>
              <a:rPr lang="en-US" altLang="zh-CN" sz="1000" b="0" i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, </a:t>
            </a:r>
            <a:r>
              <a:rPr lang="en-US" altLang="zh-CN" sz="1000" b="0" i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25</a:t>
            </a:r>
            <a:r>
              <a:rPr lang="en-US" altLang="zh-CN" sz="1000" b="0" i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(1), 26.</a:t>
            </a:r>
            <a:endParaRPr lang="zh-CN" altLang="en-US" sz="1000"/>
          </a:p>
        </p:txBody>
      </p:sp>
    </p:spTree>
    <p:extLst>
      <p:ext uri="{BB962C8B-B14F-4D97-AF65-F5344CB8AC3E}">
        <p14:creationId xmlns:p14="http://schemas.microsoft.com/office/powerpoint/2010/main" val="21399570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6D4F8C-4A2D-D5DB-56AD-43C8E496D5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PART III </a:t>
            </a:r>
            <a:r>
              <a:rPr lang="zh-CN" altLang="en-US"/>
              <a:t>信息压缩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2FB5E375-E697-3DB0-2873-602C8608DA5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12647" y="1715532"/>
                <a:ext cx="5483353" cy="4593828"/>
              </a:xfrm>
            </p:spPr>
            <p:txBody>
              <a:bodyPr>
                <a:normAutofit/>
              </a:bodyPr>
              <a:lstStyle/>
              <a:p>
                <a:r>
                  <a:rPr lang="zh-CN" altLang="en-US"/>
                  <a:t>宏观动力学学习器分为两个部分：</a:t>
                </a:r>
                <a:r>
                  <a:rPr lang="en-US" altLang="zh-CN"/>
                  <a:t>Ode Function</a:t>
                </a:r>
                <a:r>
                  <a:rPr lang="zh-CN" altLang="en-US"/>
                  <a:t>与</a:t>
                </a:r>
                <a:r>
                  <a:rPr lang="en-US" altLang="zh-CN"/>
                  <a:t>Ode Solver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limLoc m:val="undOvr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4"/>
                          </m:rP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nary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𝑑𝑡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zh-CN" altLang="en-US"/>
                  <a:t>，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zh-CN" altLang="en-US"/>
                  <a:t>即为宏观状态的动力学，时间步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𝑑𝑡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altLang="zh-CN"/>
              </a:p>
              <a:p>
                <a:r>
                  <a:rPr lang="en-US" altLang="zh-CN"/>
                  <a:t>Ode Function</a:t>
                </a:r>
                <a:r>
                  <a:rPr lang="zh-CN" altLang="en-US"/>
                  <a:t>是一个三层的前馈神经网络</a:t>
                </a:r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2FB5E375-E697-3DB0-2873-602C8608DA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2647" y="1715532"/>
                <a:ext cx="5483353" cy="4593828"/>
              </a:xfrm>
              <a:blipFill>
                <a:blip r:embed="rId3"/>
                <a:stretch>
                  <a:fillRect l="-924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组合 25">
            <a:extLst>
              <a:ext uri="{FF2B5EF4-FFF2-40B4-BE49-F238E27FC236}">
                <a16:creationId xmlns:a16="http://schemas.microsoft.com/office/drawing/2014/main" id="{3DE467DC-F7DC-B009-06C4-FEC673C8AD58}"/>
              </a:ext>
            </a:extLst>
          </p:cNvPr>
          <p:cNvGrpSpPr/>
          <p:nvPr/>
        </p:nvGrpSpPr>
        <p:grpSpPr>
          <a:xfrm>
            <a:off x="7044322" y="1829383"/>
            <a:ext cx="4221904" cy="3005754"/>
            <a:chOff x="6766622" y="1362315"/>
            <a:chExt cx="4221904" cy="3005754"/>
          </a:xfrm>
        </p:grpSpPr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E6D95BB1-4B57-AA32-E6FD-8D3E84E34259}"/>
                </a:ext>
              </a:extLst>
            </p:cNvPr>
            <p:cNvGrpSpPr/>
            <p:nvPr/>
          </p:nvGrpSpPr>
          <p:grpSpPr>
            <a:xfrm>
              <a:off x="7770755" y="2986601"/>
              <a:ext cx="2213638" cy="1381468"/>
              <a:chOff x="7770755" y="2986601"/>
              <a:chExt cx="2213638" cy="1381468"/>
            </a:xfrm>
          </p:grpSpPr>
          <p:sp>
            <p:nvSpPr>
              <p:cNvPr id="4" name="矩形: 圆角 3">
                <a:extLst>
                  <a:ext uri="{FF2B5EF4-FFF2-40B4-BE49-F238E27FC236}">
                    <a16:creationId xmlns:a16="http://schemas.microsoft.com/office/drawing/2014/main" id="{880F1B9B-E57F-92FF-EE96-73498D5C5771}"/>
                  </a:ext>
                </a:extLst>
              </p:cNvPr>
              <p:cNvSpPr/>
              <p:nvPr/>
            </p:nvSpPr>
            <p:spPr>
              <a:xfrm>
                <a:off x="7848052" y="2986601"/>
                <a:ext cx="2059044" cy="1381468"/>
              </a:xfrm>
              <a:prstGeom prst="roundRect">
                <a:avLst/>
              </a:prstGeom>
              <a:no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42C896C8-E9E6-AE7F-C041-B977B65C941A}"/>
                  </a:ext>
                </a:extLst>
              </p:cNvPr>
              <p:cNvSpPr txBox="1"/>
              <p:nvPr/>
            </p:nvSpPr>
            <p:spPr>
              <a:xfrm>
                <a:off x="8061851" y="3139314"/>
                <a:ext cx="163144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/>
                  <a:t>Ode Function</a:t>
                </a:r>
                <a:endParaRPr lang="zh-CN" altLang="en-US"/>
              </a:p>
            </p:txBody>
          </p:sp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99C672FA-BA66-26CC-4CA9-137B3DEDEDED}"/>
                  </a:ext>
                </a:extLst>
              </p:cNvPr>
              <p:cNvSpPr txBox="1"/>
              <p:nvPr/>
            </p:nvSpPr>
            <p:spPr>
              <a:xfrm>
                <a:off x="7770755" y="3530731"/>
                <a:ext cx="221363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600"/>
                  <a:t>3 layers linear </a:t>
                </a:r>
              </a:p>
              <a:p>
                <a:pPr algn="ctr"/>
                <a:r>
                  <a:rPr lang="en-US" altLang="zh-CN" sz="1600"/>
                  <a:t>Hidden neurons: 64</a:t>
                </a:r>
                <a:endParaRPr lang="zh-CN" altLang="en-US" sz="1600"/>
              </a:p>
            </p:txBody>
          </p:sp>
        </p:grpSp>
        <p:sp>
          <p:nvSpPr>
            <p:cNvPr id="11" name="箭头: 上 10">
              <a:extLst>
                <a:ext uri="{FF2B5EF4-FFF2-40B4-BE49-F238E27FC236}">
                  <a16:creationId xmlns:a16="http://schemas.microsoft.com/office/drawing/2014/main" id="{396F7F0E-DDD4-63C7-37F4-C452C7C02EDD}"/>
                </a:ext>
              </a:extLst>
            </p:cNvPr>
            <p:cNvSpPr/>
            <p:nvPr/>
          </p:nvSpPr>
          <p:spPr>
            <a:xfrm>
              <a:off x="8732849" y="2294927"/>
              <a:ext cx="289450" cy="572322"/>
            </a:xfrm>
            <a:prstGeom prst="upArrow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5D08B103-D228-6800-9FCD-4E04C7F28FCB}"/>
                </a:ext>
              </a:extLst>
            </p:cNvPr>
            <p:cNvGrpSpPr/>
            <p:nvPr/>
          </p:nvGrpSpPr>
          <p:grpSpPr>
            <a:xfrm>
              <a:off x="6766622" y="1362315"/>
              <a:ext cx="4221904" cy="756518"/>
              <a:chOff x="6573279" y="1362315"/>
              <a:chExt cx="4221904" cy="756518"/>
            </a:xfrm>
          </p:grpSpPr>
          <p:grpSp>
            <p:nvGrpSpPr>
              <p:cNvPr id="18" name="组合 17">
                <a:extLst>
                  <a:ext uri="{FF2B5EF4-FFF2-40B4-BE49-F238E27FC236}">
                    <a16:creationId xmlns:a16="http://schemas.microsoft.com/office/drawing/2014/main" id="{783E3DAF-E11E-8D6E-93A4-AA161E35FA2E}"/>
                  </a:ext>
                </a:extLst>
              </p:cNvPr>
              <p:cNvGrpSpPr/>
              <p:nvPr/>
            </p:nvGrpSpPr>
            <p:grpSpPr>
              <a:xfrm>
                <a:off x="7647308" y="1362315"/>
                <a:ext cx="1848535" cy="756518"/>
                <a:chOff x="8162171" y="1355154"/>
                <a:chExt cx="1848535" cy="756518"/>
              </a:xfrm>
            </p:grpSpPr>
            <p:sp>
              <p:nvSpPr>
                <p:cNvPr id="12" name="矩形: 圆角 11">
                  <a:extLst>
                    <a:ext uri="{FF2B5EF4-FFF2-40B4-BE49-F238E27FC236}">
                      <a16:creationId xmlns:a16="http://schemas.microsoft.com/office/drawing/2014/main" id="{40449E8F-FB94-EA02-DCC9-12DBF71DB5AD}"/>
                    </a:ext>
                  </a:extLst>
                </p:cNvPr>
                <p:cNvSpPr/>
                <p:nvPr/>
              </p:nvSpPr>
              <p:spPr>
                <a:xfrm>
                  <a:off x="8237823" y="1355154"/>
                  <a:ext cx="1697231" cy="756518"/>
                </a:xfrm>
                <a:prstGeom prst="roundRect">
                  <a:avLst/>
                </a:prstGeom>
                <a:noFill/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3" name="文本框 12">
                  <a:extLst>
                    <a:ext uri="{FF2B5EF4-FFF2-40B4-BE49-F238E27FC236}">
                      <a16:creationId xmlns:a16="http://schemas.microsoft.com/office/drawing/2014/main" id="{AE760B13-BA8E-50F2-8095-FDC7B345A8D3}"/>
                    </a:ext>
                  </a:extLst>
                </p:cNvPr>
                <p:cNvSpPr txBox="1"/>
                <p:nvPr/>
              </p:nvSpPr>
              <p:spPr>
                <a:xfrm>
                  <a:off x="8383370" y="1355154"/>
                  <a:ext cx="140613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/>
                    <a:t>Ode Solver</a:t>
                  </a:r>
                  <a:endParaRPr lang="zh-CN" altLang="en-US"/>
                </a:p>
              </p:txBody>
            </p: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4" name="文本框 13">
                      <a:extLst>
                        <a:ext uri="{FF2B5EF4-FFF2-40B4-BE49-F238E27FC236}">
                          <a16:creationId xmlns:a16="http://schemas.microsoft.com/office/drawing/2014/main" id="{CB70DBAE-BAC1-8D78-C14D-755B4339661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162171" y="1733413"/>
                      <a:ext cx="1848535" cy="33855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14:m>
                        <m:oMath xmlns:m="http://schemas.openxmlformats.org/officeDocument/2006/math"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=1 </m:t>
                          </m:r>
                        </m:oMath>
                      </a14:m>
                      <a:r>
                        <a:rPr lang="en-US" altLang="zh-CN" sz="1600"/>
                        <a:t>Adjoint</a:t>
                      </a:r>
                      <a:endParaRPr lang="zh-CN" altLang="en-US" sz="1600"/>
                    </a:p>
                  </p:txBody>
                </p:sp>
              </mc:Choice>
              <mc:Fallback>
                <p:sp>
                  <p:nvSpPr>
                    <p:cNvPr id="14" name="文本框 13">
                      <a:extLst>
                        <a:ext uri="{FF2B5EF4-FFF2-40B4-BE49-F238E27FC236}">
                          <a16:creationId xmlns:a16="http://schemas.microsoft.com/office/drawing/2014/main" id="{CB70DBAE-BAC1-8D78-C14D-755B43396619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162171" y="1733413"/>
                      <a:ext cx="1848535" cy="338554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 t="-3571" b="-2142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CN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24" name="组合 23">
                <a:extLst>
                  <a:ext uri="{FF2B5EF4-FFF2-40B4-BE49-F238E27FC236}">
                    <a16:creationId xmlns:a16="http://schemas.microsoft.com/office/drawing/2014/main" id="{8A6D8206-DBF7-F2D1-0838-DC3F173BC131}"/>
                  </a:ext>
                </a:extLst>
              </p:cNvPr>
              <p:cNvGrpSpPr/>
              <p:nvPr/>
            </p:nvGrpSpPr>
            <p:grpSpPr>
              <a:xfrm>
                <a:off x="6573279" y="1555908"/>
                <a:ext cx="4221904" cy="369332"/>
                <a:chOff x="6573279" y="1555908"/>
                <a:chExt cx="4221904" cy="369332"/>
              </a:xfrm>
            </p:grpSpPr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20" name="文本框 19">
                      <a:extLst>
                        <a:ext uri="{FF2B5EF4-FFF2-40B4-BE49-F238E27FC236}">
                          <a16:creationId xmlns:a16="http://schemas.microsoft.com/office/drawing/2014/main" id="{7104F708-CCF4-18FB-B061-1D3D5B0DA10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573279" y="1555908"/>
                      <a:ext cx="585479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  <m:sub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𝒕</m:t>
                                </m:r>
                              </m:sub>
                            </m:sSub>
                          </m:oMath>
                        </m:oMathPara>
                      </a14:m>
                      <a:endParaRPr lang="zh-CN" altLang="en-US" b="1"/>
                    </a:p>
                  </p:txBody>
                </p:sp>
              </mc:Choice>
              <mc:Fallback>
                <p:sp>
                  <p:nvSpPr>
                    <p:cNvPr id="20" name="文本框 19">
                      <a:extLst>
                        <a:ext uri="{FF2B5EF4-FFF2-40B4-BE49-F238E27FC236}">
                          <a16:creationId xmlns:a16="http://schemas.microsoft.com/office/drawing/2014/main" id="{7104F708-CCF4-18FB-B061-1D3D5B0DA101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573279" y="1555908"/>
                      <a:ext cx="585479" cy="369332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 b="-666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CN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21" name="文本框 20">
                      <a:extLst>
                        <a:ext uri="{FF2B5EF4-FFF2-40B4-BE49-F238E27FC236}">
                          <a16:creationId xmlns:a16="http://schemas.microsoft.com/office/drawing/2014/main" id="{C5DB9D91-9A15-0534-652C-9169F1D3804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984393" y="1555908"/>
                      <a:ext cx="810790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  <m:sub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𝒕</m:t>
                                </m:r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</m:oMath>
                        </m:oMathPara>
                      </a14:m>
                      <a:endParaRPr lang="zh-CN" altLang="en-US" b="1"/>
                    </a:p>
                  </p:txBody>
                </p:sp>
              </mc:Choice>
              <mc:Fallback>
                <p:sp>
                  <p:nvSpPr>
                    <p:cNvPr id="21" name="文本框 20">
                      <a:extLst>
                        <a:ext uri="{FF2B5EF4-FFF2-40B4-BE49-F238E27FC236}">
                          <a16:creationId xmlns:a16="http://schemas.microsoft.com/office/drawing/2014/main" id="{C5DB9D91-9A15-0534-652C-9169F1D38042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984393" y="1555908"/>
                      <a:ext cx="810790" cy="369332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 b="-666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CN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22" name="箭头: 上 21">
                  <a:extLst>
                    <a:ext uri="{FF2B5EF4-FFF2-40B4-BE49-F238E27FC236}">
                      <a16:creationId xmlns:a16="http://schemas.microsoft.com/office/drawing/2014/main" id="{62F7299E-F83D-72E0-C0EF-3B79D7E32823}"/>
                    </a:ext>
                  </a:extLst>
                </p:cNvPr>
                <p:cNvSpPr/>
                <p:nvPr/>
              </p:nvSpPr>
              <p:spPr>
                <a:xfrm rot="5400000">
                  <a:off x="7258308" y="1525131"/>
                  <a:ext cx="289450" cy="430886"/>
                </a:xfrm>
                <a:prstGeom prst="upArrow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3" name="箭头: 上 22">
                  <a:extLst>
                    <a:ext uri="{FF2B5EF4-FFF2-40B4-BE49-F238E27FC236}">
                      <a16:creationId xmlns:a16="http://schemas.microsoft.com/office/drawing/2014/main" id="{320A6CCD-A895-C4E4-BD1D-A9D931C1B49E}"/>
                    </a:ext>
                  </a:extLst>
                </p:cNvPr>
                <p:cNvSpPr/>
                <p:nvPr/>
              </p:nvSpPr>
              <p:spPr>
                <a:xfrm rot="5400000">
                  <a:off x="9595393" y="1525131"/>
                  <a:ext cx="289450" cy="430886"/>
                </a:xfrm>
                <a:prstGeom prst="upArrow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</p:grp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48AD0FE8-0DE0-88DA-A782-C6AA9B1B57CF}"/>
              </a:ext>
            </a:extLst>
          </p:cNvPr>
          <p:cNvGrpSpPr/>
          <p:nvPr/>
        </p:nvGrpSpPr>
        <p:grpSpPr>
          <a:xfrm>
            <a:off x="1537353" y="4394381"/>
            <a:ext cx="3633940" cy="1670918"/>
            <a:chOff x="1341603" y="4341755"/>
            <a:chExt cx="3633940" cy="1670918"/>
          </a:xfrm>
        </p:grpSpPr>
        <p:grpSp>
          <p:nvGrpSpPr>
            <p:cNvPr id="44" name="组合 43">
              <a:extLst>
                <a:ext uri="{FF2B5EF4-FFF2-40B4-BE49-F238E27FC236}">
                  <a16:creationId xmlns:a16="http://schemas.microsoft.com/office/drawing/2014/main" id="{67275B1A-2934-0A62-F95D-34CC0D22564C}"/>
                </a:ext>
              </a:extLst>
            </p:cNvPr>
            <p:cNvGrpSpPr/>
            <p:nvPr/>
          </p:nvGrpSpPr>
          <p:grpSpPr>
            <a:xfrm>
              <a:off x="1341603" y="4676055"/>
              <a:ext cx="353943" cy="1002319"/>
              <a:chOff x="1341603" y="4676052"/>
              <a:chExt cx="353943" cy="1002319"/>
            </a:xfrm>
          </p:grpSpPr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EA17876A-65B8-DCCD-5D1D-DC17DA365A89}"/>
                  </a:ext>
                </a:extLst>
              </p:cNvPr>
              <p:cNvSpPr/>
              <p:nvPr/>
            </p:nvSpPr>
            <p:spPr>
              <a:xfrm>
                <a:off x="1394568" y="4756195"/>
                <a:ext cx="243401" cy="842038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4EA1B8BD-4C93-305C-A6F8-25EDFAF24EF6}"/>
                  </a:ext>
                </a:extLst>
              </p:cNvPr>
              <p:cNvSpPr txBox="1"/>
              <p:nvPr/>
            </p:nvSpPr>
            <p:spPr>
              <a:xfrm>
                <a:off x="1341603" y="4676052"/>
                <a:ext cx="353943" cy="1002319"/>
              </a:xfrm>
              <a:prstGeom prst="rect">
                <a:avLst/>
              </a:prstGeom>
              <a:noFill/>
            </p:spPr>
            <p:txBody>
              <a:bodyPr vert="eaVert" wrap="square" rtlCol="0">
                <a:spAutoFit/>
              </a:bodyPr>
              <a:lstStyle/>
              <a:p>
                <a:pPr algn="ctr"/>
                <a:r>
                  <a:rPr lang="en-US" altLang="zh-CN" sz="1100"/>
                  <a:t>4</a:t>
                </a:r>
                <a:r>
                  <a:rPr lang="zh-CN" altLang="en-US" sz="1100"/>
                  <a:t>*</a:t>
                </a:r>
                <a:r>
                  <a:rPr lang="en-US" altLang="zh-CN" sz="1100"/>
                  <a:t>64 Linear</a:t>
                </a:r>
                <a:endParaRPr lang="zh-CN" altLang="en-US" sz="1100"/>
              </a:p>
            </p:txBody>
          </p:sp>
        </p:grpSp>
        <p:grpSp>
          <p:nvGrpSpPr>
            <p:cNvPr id="45" name="组合 44">
              <a:extLst>
                <a:ext uri="{FF2B5EF4-FFF2-40B4-BE49-F238E27FC236}">
                  <a16:creationId xmlns:a16="http://schemas.microsoft.com/office/drawing/2014/main" id="{85574BEB-0A96-2A8B-9C59-2C540F3F78C7}"/>
                </a:ext>
              </a:extLst>
            </p:cNvPr>
            <p:cNvGrpSpPr/>
            <p:nvPr/>
          </p:nvGrpSpPr>
          <p:grpSpPr>
            <a:xfrm>
              <a:off x="2159872" y="4879541"/>
              <a:ext cx="353943" cy="595347"/>
              <a:chOff x="2159872" y="4879537"/>
              <a:chExt cx="353943" cy="595347"/>
            </a:xfrm>
          </p:grpSpPr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1B1E70A1-B206-9BD2-8D53-3DAD50055555}"/>
                  </a:ext>
                </a:extLst>
              </p:cNvPr>
              <p:cNvSpPr/>
              <p:nvPr/>
            </p:nvSpPr>
            <p:spPr>
              <a:xfrm>
                <a:off x="2215144" y="4930524"/>
                <a:ext cx="243401" cy="493381"/>
              </a:xfrm>
              <a:prstGeom prst="rect">
                <a:avLst/>
              </a:prstGeom>
              <a:noFill/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B2DE2C64-A09A-3D8B-0ABA-2107B29D3C43}"/>
                  </a:ext>
                </a:extLst>
              </p:cNvPr>
              <p:cNvSpPr txBox="1"/>
              <p:nvPr/>
            </p:nvSpPr>
            <p:spPr>
              <a:xfrm>
                <a:off x="2159872" y="4879537"/>
                <a:ext cx="353943" cy="595347"/>
              </a:xfrm>
              <a:prstGeom prst="rect">
                <a:avLst/>
              </a:prstGeom>
              <a:noFill/>
            </p:spPr>
            <p:txBody>
              <a:bodyPr vert="eaVert" wrap="square" rtlCol="0">
                <a:spAutoFit/>
              </a:bodyPr>
              <a:lstStyle/>
              <a:p>
                <a:pPr algn="ctr"/>
                <a:r>
                  <a:rPr lang="en-US" altLang="zh-CN" sz="1100" err="1"/>
                  <a:t>Relu</a:t>
                </a:r>
                <a:endParaRPr lang="zh-CN" altLang="en-US" sz="1100"/>
              </a:p>
            </p:txBody>
          </p:sp>
        </p:grpSp>
        <p:grpSp>
          <p:nvGrpSpPr>
            <p:cNvPr id="46" name="组合 45">
              <a:extLst>
                <a:ext uri="{FF2B5EF4-FFF2-40B4-BE49-F238E27FC236}">
                  <a16:creationId xmlns:a16="http://schemas.microsoft.com/office/drawing/2014/main" id="{6A0EFECC-F497-F3FD-F5E3-CCAFC852E523}"/>
                </a:ext>
              </a:extLst>
            </p:cNvPr>
            <p:cNvGrpSpPr/>
            <p:nvPr/>
          </p:nvGrpSpPr>
          <p:grpSpPr>
            <a:xfrm>
              <a:off x="2980448" y="4341755"/>
              <a:ext cx="353943" cy="1670918"/>
              <a:chOff x="2980448" y="4341755"/>
              <a:chExt cx="353943" cy="1670918"/>
            </a:xfrm>
          </p:grpSpPr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2966BFD6-78ED-1B01-9F18-19E9F69D6DAF}"/>
                  </a:ext>
                </a:extLst>
              </p:cNvPr>
              <p:cNvSpPr/>
              <p:nvPr/>
            </p:nvSpPr>
            <p:spPr>
              <a:xfrm>
                <a:off x="3035720" y="4341755"/>
                <a:ext cx="243401" cy="1670918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83806DDA-22C5-267C-E277-1CF8C2EF9FBC}"/>
                  </a:ext>
                </a:extLst>
              </p:cNvPr>
              <p:cNvSpPr txBox="1"/>
              <p:nvPr/>
            </p:nvSpPr>
            <p:spPr>
              <a:xfrm>
                <a:off x="2980448" y="4703843"/>
                <a:ext cx="353943" cy="946734"/>
              </a:xfrm>
              <a:prstGeom prst="rect">
                <a:avLst/>
              </a:prstGeom>
              <a:noFill/>
            </p:spPr>
            <p:txBody>
              <a:bodyPr vert="eaVert" wrap="none" rtlCol="0">
                <a:spAutoFit/>
              </a:bodyPr>
              <a:lstStyle/>
              <a:p>
                <a:pPr algn="ctr"/>
                <a:r>
                  <a:rPr lang="en-US" altLang="zh-CN" sz="1100"/>
                  <a:t>64*64 Linear</a:t>
                </a:r>
                <a:endParaRPr lang="zh-CN" altLang="en-US" sz="1100"/>
              </a:p>
            </p:txBody>
          </p:sp>
        </p:grpSp>
        <p:grpSp>
          <p:nvGrpSpPr>
            <p:cNvPr id="47" name="组合 46">
              <a:extLst>
                <a:ext uri="{FF2B5EF4-FFF2-40B4-BE49-F238E27FC236}">
                  <a16:creationId xmlns:a16="http://schemas.microsoft.com/office/drawing/2014/main" id="{68C0DCC7-A922-FF3D-D2D5-BDE5E420684E}"/>
                </a:ext>
              </a:extLst>
            </p:cNvPr>
            <p:cNvGrpSpPr/>
            <p:nvPr/>
          </p:nvGrpSpPr>
          <p:grpSpPr>
            <a:xfrm>
              <a:off x="3801024" y="4825267"/>
              <a:ext cx="353943" cy="703895"/>
              <a:chOff x="3801024" y="4825262"/>
              <a:chExt cx="353943" cy="703895"/>
            </a:xfrm>
          </p:grpSpPr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ECD6DBC8-E82C-49C6-9A73-BCFC726EA4DA}"/>
                  </a:ext>
                </a:extLst>
              </p:cNvPr>
              <p:cNvSpPr/>
              <p:nvPr/>
            </p:nvSpPr>
            <p:spPr>
              <a:xfrm>
                <a:off x="3856296" y="4930524"/>
                <a:ext cx="243401" cy="493381"/>
              </a:xfrm>
              <a:prstGeom prst="rect">
                <a:avLst/>
              </a:prstGeom>
              <a:noFill/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8131F062-1939-3483-CEA6-EE217E1AD64E}"/>
                  </a:ext>
                </a:extLst>
              </p:cNvPr>
              <p:cNvSpPr txBox="1"/>
              <p:nvPr/>
            </p:nvSpPr>
            <p:spPr>
              <a:xfrm>
                <a:off x="3801024" y="4825262"/>
                <a:ext cx="353943" cy="703895"/>
              </a:xfrm>
              <a:prstGeom prst="rect">
                <a:avLst/>
              </a:prstGeom>
              <a:noFill/>
            </p:spPr>
            <p:txBody>
              <a:bodyPr vert="eaVert" wrap="square" rtlCol="0">
                <a:spAutoFit/>
              </a:bodyPr>
              <a:lstStyle/>
              <a:p>
                <a:pPr algn="ctr"/>
                <a:r>
                  <a:rPr lang="en-US" altLang="zh-CN" sz="1100" err="1"/>
                  <a:t>Relu</a:t>
                </a:r>
                <a:endParaRPr lang="zh-CN" altLang="en-US" sz="1100"/>
              </a:p>
            </p:txBody>
          </p:sp>
        </p:grpSp>
        <p:grpSp>
          <p:nvGrpSpPr>
            <p:cNvPr id="50" name="组合 49">
              <a:extLst>
                <a:ext uri="{FF2B5EF4-FFF2-40B4-BE49-F238E27FC236}">
                  <a16:creationId xmlns:a16="http://schemas.microsoft.com/office/drawing/2014/main" id="{97D151A7-7881-4A7E-F57C-660ED0A2E551}"/>
                </a:ext>
              </a:extLst>
            </p:cNvPr>
            <p:cNvGrpSpPr/>
            <p:nvPr/>
          </p:nvGrpSpPr>
          <p:grpSpPr>
            <a:xfrm>
              <a:off x="4621600" y="4440432"/>
              <a:ext cx="353943" cy="1473565"/>
              <a:chOff x="4621600" y="4460637"/>
              <a:chExt cx="353943" cy="1473565"/>
            </a:xfrm>
          </p:grpSpPr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B814BFB3-F823-DE1C-1F97-3FBE00F828D9}"/>
                  </a:ext>
                </a:extLst>
              </p:cNvPr>
              <p:cNvSpPr/>
              <p:nvPr/>
            </p:nvSpPr>
            <p:spPr>
              <a:xfrm>
                <a:off x="4676873" y="4756195"/>
                <a:ext cx="243401" cy="842038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C1B51D97-4A0E-40B5-34D6-FD97B066CA9C}"/>
                  </a:ext>
                </a:extLst>
              </p:cNvPr>
              <p:cNvSpPr txBox="1"/>
              <p:nvPr/>
            </p:nvSpPr>
            <p:spPr>
              <a:xfrm>
                <a:off x="4621600" y="4460637"/>
                <a:ext cx="353943" cy="1473565"/>
              </a:xfrm>
              <a:prstGeom prst="rect">
                <a:avLst/>
              </a:prstGeom>
              <a:noFill/>
            </p:spPr>
            <p:txBody>
              <a:bodyPr vert="eaVert" wrap="square" rtlCol="0">
                <a:spAutoFit/>
              </a:bodyPr>
              <a:lstStyle/>
              <a:p>
                <a:pPr algn="ctr"/>
                <a:r>
                  <a:rPr lang="en-US" altLang="zh-CN" sz="1100"/>
                  <a:t>64*4 Linear</a:t>
                </a:r>
                <a:endParaRPr lang="zh-CN" altLang="en-US" sz="1100"/>
              </a:p>
            </p:txBody>
          </p:sp>
        </p:grpSp>
        <p:sp>
          <p:nvSpPr>
            <p:cNvPr id="40" name="箭头: 上 39">
              <a:extLst>
                <a:ext uri="{FF2B5EF4-FFF2-40B4-BE49-F238E27FC236}">
                  <a16:creationId xmlns:a16="http://schemas.microsoft.com/office/drawing/2014/main" id="{3BEA7164-02C5-39FF-3EB3-A56E4C99DCB0}"/>
                </a:ext>
              </a:extLst>
            </p:cNvPr>
            <p:cNvSpPr/>
            <p:nvPr/>
          </p:nvSpPr>
          <p:spPr>
            <a:xfrm rot="5400000">
              <a:off x="1781831" y="4961771"/>
              <a:ext cx="289450" cy="430886"/>
            </a:xfrm>
            <a:prstGeom prst="upArrow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箭头: 上 40">
              <a:extLst>
                <a:ext uri="{FF2B5EF4-FFF2-40B4-BE49-F238E27FC236}">
                  <a16:creationId xmlns:a16="http://schemas.microsoft.com/office/drawing/2014/main" id="{333E4715-6048-1667-1C06-BFB8D86B238F}"/>
                </a:ext>
              </a:extLst>
            </p:cNvPr>
            <p:cNvSpPr/>
            <p:nvPr/>
          </p:nvSpPr>
          <p:spPr>
            <a:xfrm rot="5400000">
              <a:off x="2601478" y="4961771"/>
              <a:ext cx="289450" cy="430886"/>
            </a:xfrm>
            <a:prstGeom prst="upArrow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箭头: 上 41">
              <a:extLst>
                <a:ext uri="{FF2B5EF4-FFF2-40B4-BE49-F238E27FC236}">
                  <a16:creationId xmlns:a16="http://schemas.microsoft.com/office/drawing/2014/main" id="{BC3C5F82-D1C2-B6FD-59A8-E8E287B5DBCA}"/>
                </a:ext>
              </a:extLst>
            </p:cNvPr>
            <p:cNvSpPr/>
            <p:nvPr/>
          </p:nvSpPr>
          <p:spPr>
            <a:xfrm rot="5400000">
              <a:off x="4281764" y="4961771"/>
              <a:ext cx="289450" cy="430886"/>
            </a:xfrm>
            <a:prstGeom prst="upArrow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箭头: 上 42">
              <a:extLst>
                <a:ext uri="{FF2B5EF4-FFF2-40B4-BE49-F238E27FC236}">
                  <a16:creationId xmlns:a16="http://schemas.microsoft.com/office/drawing/2014/main" id="{FE385B0B-D26A-4720-D47F-BA33A24344FC}"/>
                </a:ext>
              </a:extLst>
            </p:cNvPr>
            <p:cNvSpPr/>
            <p:nvPr/>
          </p:nvSpPr>
          <p:spPr>
            <a:xfrm rot="5400000">
              <a:off x="3429181" y="4961771"/>
              <a:ext cx="289450" cy="430886"/>
            </a:xfrm>
            <a:prstGeom prst="upArrow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74" name="连接符: 曲线 73">
            <a:extLst>
              <a:ext uri="{FF2B5EF4-FFF2-40B4-BE49-F238E27FC236}">
                <a16:creationId xmlns:a16="http://schemas.microsoft.com/office/drawing/2014/main" id="{F9C0C874-D396-C019-1748-69FBB13F85B7}"/>
              </a:ext>
            </a:extLst>
          </p:cNvPr>
          <p:cNvCxnSpPr>
            <a:cxnSpLocks/>
            <a:stCxn id="39" idx="3"/>
          </p:cNvCxnSpPr>
          <p:nvPr/>
        </p:nvCxnSpPr>
        <p:spPr>
          <a:xfrm flipV="1">
            <a:off x="5171293" y="4290187"/>
            <a:ext cx="2877162" cy="939654"/>
          </a:xfrm>
          <a:prstGeom prst="curvedConnector3">
            <a:avLst/>
          </a:prstGeom>
          <a:ln w="127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28064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1F6E2097-DAD7-B109-6575-20B29FBB68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7095" y="1134739"/>
            <a:ext cx="8277810" cy="2676284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0DD62347-5466-7A1B-2756-6850190489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PART III </a:t>
            </a:r>
            <a:r>
              <a:rPr lang="zh-CN" altLang="en-US"/>
              <a:t>信息压缩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3449EC5-76A3-8122-BE89-ED85885CEE1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12647" y="3811023"/>
                <a:ext cx="10653579" cy="5505424"/>
              </a:xfrm>
            </p:spPr>
            <p:txBody>
              <a:bodyPr/>
              <a:lstStyle/>
              <a:p>
                <a:r>
                  <a:rPr lang="zh-CN" altLang="en-US"/>
                  <a:t>可逆编码器解码器为</a:t>
                </a:r>
                <a:r>
                  <a:rPr lang="en-US" altLang="zh-CN" err="1"/>
                  <a:t>RealNVP</a:t>
                </a:r>
                <a:endParaRPr lang="en-US" altLang="zh-CN"/>
              </a:p>
              <a:p>
                <a:r>
                  <a:rPr lang="zh-CN" altLang="en-US"/>
                  <a:t>为保证可逆输入被分为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zh-CN" altLang="en-US" i="1">
                        <a:latin typeface="Cambria Math" panose="02040503050406030204" pitchFamily="18" charset="0"/>
                      </a:rPr>
                      <m:t>，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altLang="zh-CN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zh-CN" altLang="en-US" i="1">
                        <a:latin typeface="Cambria Math" panose="02040503050406030204" pitchFamily="18" charset="0"/>
                      </a:rPr>
                      <m:t>与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/>
                  <a:t>为一对共享参数的神经网络，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/>
                  <a:t>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/>
                  <a:t>为一对共享参数的神经网络</a:t>
                </a:r>
                <a:endParaRPr lang="en-US" altLang="zh-CN"/>
              </a:p>
              <a:p>
                <a:r>
                  <a:rPr lang="zh-CN" altLang="en-US"/>
                  <a:t>正向过程</a:t>
                </a:r>
                <a:r>
                  <a:rPr lang="en-US" altLang="zh-CN"/>
                  <a:t>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  <m:sup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sSub>
                          <m:sSub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𝒔</m:t>
                            </m:r>
                          </m:e>
                          <m:sub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zh-CN" altLang="en-US" i="1">
                        <a:latin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lang="zh-CN" altLang="en-US"/>
                  <a:t>逆向过程</a:t>
                </a:r>
                <a:r>
                  <a:rPr lang="en-US" altLang="zh-CN"/>
                  <a:t>: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  <m:sup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)∗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sSub>
                          <m:sSubPr>
                            <m:ctrlPr>
                              <a:rPr lang="en-US" altLang="zh-CN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𝒔</m:t>
                            </m:r>
                          </m:e>
                          <m:sub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sup>
                    </m:sSup>
                  </m:oMath>
                </a14:m>
                <a:endParaRPr lang="en-US" altLang="zh-CN" b="0" i="1">
                  <a:latin typeface="Cambria Math" panose="02040503050406030204" pitchFamily="18" charset="0"/>
                </a:endParaRPr>
              </a:p>
              <a:p>
                <a:r>
                  <a:rPr lang="zh-CN" altLang="en-US"/>
                  <a:t>激活函数为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tanh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⁡( )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lang="zh-CN" altLang="en-US"/>
                  <a:t>防止指数超过浮点数上限</a:t>
                </a:r>
                <a:endParaRPr lang="en-US" altLang="zh-CN"/>
              </a:p>
              <a:p>
                <a:r>
                  <a:rPr lang="zh-CN" altLang="en-US"/>
                  <a:t>串联三个</a:t>
                </a:r>
                <a:r>
                  <a:rPr lang="en-US" altLang="zh-CN" err="1"/>
                  <a:t>RealNVP</a:t>
                </a:r>
                <a:r>
                  <a:rPr lang="zh-CN" altLang="en-US"/>
                  <a:t>结构作为编码器</a:t>
                </a:r>
                <a:r>
                  <a:rPr lang="en-US" altLang="zh-CN"/>
                  <a:t>/</a:t>
                </a:r>
                <a:r>
                  <a:rPr lang="zh-CN" altLang="en-US"/>
                  <a:t>解码器</a:t>
                </a:r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3449EC5-76A3-8122-BE89-ED85885CEE1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2647" y="3811023"/>
                <a:ext cx="10653579" cy="5505424"/>
              </a:xfrm>
              <a:blipFill>
                <a:blip r:embed="rId3"/>
                <a:stretch>
                  <a:fillRect l="-47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框 6">
            <a:extLst>
              <a:ext uri="{FF2B5EF4-FFF2-40B4-BE49-F238E27FC236}">
                <a16:creationId xmlns:a16="http://schemas.microsoft.com/office/drawing/2014/main" id="{8457FBAF-2B72-0B8E-2BE8-EF2AFFA4444C}"/>
              </a:ext>
            </a:extLst>
          </p:cNvPr>
          <p:cNvSpPr txBox="1"/>
          <p:nvPr/>
        </p:nvSpPr>
        <p:spPr>
          <a:xfrm>
            <a:off x="7629015" y="6363680"/>
            <a:ext cx="609490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000"/>
              <a:t>*</a:t>
            </a:r>
            <a:r>
              <a:rPr lang="zh-CN" altLang="en-US" sz="1000"/>
              <a:t>图片引用自</a:t>
            </a:r>
            <a:r>
              <a:rPr lang="en-US" altLang="zh-CN" sz="1000" b="0" i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Zhang, J., &amp; Liu, K. (2022). Neural information squeezer for causal emergence. </a:t>
            </a:r>
            <a:r>
              <a:rPr lang="en-US" altLang="zh-CN" sz="1000" b="0" i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Entropy</a:t>
            </a:r>
            <a:r>
              <a:rPr lang="en-US" altLang="zh-CN" sz="1000" b="0" i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, </a:t>
            </a:r>
            <a:r>
              <a:rPr lang="en-US" altLang="zh-CN" sz="1000" b="0" i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25</a:t>
            </a:r>
            <a:r>
              <a:rPr lang="en-US" altLang="zh-CN" sz="1000" b="0" i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(1), 26.</a:t>
            </a:r>
            <a:endParaRPr lang="zh-CN" altLang="en-US" sz="1000"/>
          </a:p>
        </p:txBody>
      </p:sp>
    </p:spTree>
    <p:extLst>
      <p:ext uri="{BB962C8B-B14F-4D97-AF65-F5344CB8AC3E}">
        <p14:creationId xmlns:p14="http://schemas.microsoft.com/office/powerpoint/2010/main" val="18508639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4D7EED4-11B1-B949-E59D-ED403D5532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PART III </a:t>
            </a:r>
            <a:r>
              <a:rPr lang="zh-CN" altLang="en-US"/>
              <a:t>信息压缩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FE99E3E1-A0B5-926A-DE7B-D6539B69EFE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/>
                  <a:t>简单的弹簧振子系统，弹簧振子可以简单地由位置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zh-CN" altLang="en-US"/>
                  <a:t>及速度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zh-CN" altLang="en-US"/>
                  <a:t>定义，有动力学方程：</a:t>
                </a:r>
                <a:endParaRPr lang="en-US" altLang="zh-CN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f>
                                <m:f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𝑑𝑧</m:t>
                                  </m:r>
                                </m:num>
                                <m:den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𝑑𝑡</m:t>
                                  </m:r>
                                </m:den>
                              </m:f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   &amp;</m:t>
                              </m:r>
                              <m:f>
                                <m:f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𝑑𝑣</m:t>
                                  </m:r>
                                </m:num>
                                <m:den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𝑑𝑡</m:t>
                                  </m:r>
                                </m:den>
                              </m:f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=−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altLang="zh-CN"/>
              </a:p>
              <a:p>
                <a:endParaRPr lang="en-US" altLang="zh-CN"/>
              </a:p>
              <a:p>
                <a:r>
                  <a:rPr lang="zh-CN" altLang="en-US"/>
                  <a:t>因此一个弹簧振子系统的状态可以被表述为</a:t>
                </a:r>
                <a:r>
                  <a:rPr lang="en-US" altLang="zh-CN"/>
                  <a:t> 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dirty="0" err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altLang="zh-CN" i="1" dirty="0" err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 dirty="0" err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zh-CN" altLang="en-US"/>
                  <a:t>→宏观状态</a:t>
                </a:r>
                <a:endParaRPr lang="en-US" altLang="zh-CN"/>
              </a:p>
              <a:p>
                <a:r>
                  <a:rPr lang="zh-CN" altLang="en-US"/>
                  <a:t>现在假设利用两个传感器对这个弹簧振子系统进行观测，由于存在观测误差，因此观测得到的状态存在噪音</a:t>
                </a:r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FE99E3E1-A0B5-926A-DE7B-D6539B69EFE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47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884732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4D7EED4-11B1-B949-E59D-ED403D5532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PART III </a:t>
            </a:r>
            <a:r>
              <a:rPr lang="zh-CN" altLang="en-US"/>
              <a:t>信息压缩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FE99E3E1-A0B5-926A-DE7B-D6539B69EFE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zh-CN" altLang="en-US"/>
                  <a:t>不妨设</a:t>
                </a:r>
                <a:endParaRPr lang="en-US" altLang="zh-CN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𝝃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𝝃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altLang="zh-CN"/>
              </a:p>
              <a:p>
                <a:r>
                  <a:rPr lang="zh-CN" altLang="en-US"/>
                  <a:t>其中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𝝃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𝑵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𝒄𝒐𝒏𝒗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/>
                  <a:t>, </a:t>
                </a:r>
                <a:r>
                  <a:rPr lang="zh-CN" altLang="en-US"/>
                  <a:t>也即噪音服从二维高斯分布</a:t>
                </a:r>
                <a:endParaRPr lang="en-US" altLang="zh-CN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𝑐𝑜𝑛𝑣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lit/>
                                    <m:brk m:alnAt="7"/>
                                  </m:r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𝛿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𝛿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zh-CN"/>
              </a:p>
              <a:p>
                <a:r>
                  <a:rPr lang="zh-CN" altLang="en-US"/>
                  <a:t>将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zh-CN" altLang="en-US"/>
                  <a:t>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zh-CN" altLang="en-US"/>
                  <a:t>联合起来，得到一个四维的向量，这就是定义的微观状态，其中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zh-CN" altLang="en-US" i="1">
                        <a:latin typeface="Cambria Math" panose="02040503050406030204" pitchFamily="18" charset="0"/>
                      </a:rPr>
                      <m:t>分别</m:t>
                    </m:r>
                  </m:oMath>
                </a14:m>
                <a:r>
                  <a:rPr lang="zh-CN" altLang="en-US"/>
                  <a:t>为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zh-CN" altLang="en-US"/>
                  <a:t>的标准差</a:t>
                </a:r>
                <a:endParaRPr lang="en-US" altLang="zh-CN"/>
              </a:p>
              <a:p>
                <a:r>
                  <a:rPr lang="zh-CN" altLang="en-US"/>
                  <a:t>生成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1.28∗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</m:oMath>
                </a14:m>
                <a:r>
                  <a:rPr lang="zh-CN" altLang="en-US"/>
                  <a:t>个弹簧振子，分成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1∗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r>
                  <a:rPr lang="zh-CN" altLang="en-US"/>
                  <a:t>个批次，</a:t>
                </a:r>
                <a:r>
                  <a:rPr lang="en-US" altLang="zh-CN"/>
                  <a:t>batch size</a:t>
                </a:r>
                <a:r>
                  <a:rPr lang="zh-CN" altLang="en-US"/>
                  <a:t>为</a:t>
                </a:r>
                <a:r>
                  <a:rPr lang="en-US" altLang="zh-CN"/>
                  <a:t>128</a:t>
                </a:r>
                <a:r>
                  <a:rPr lang="zh-CN" altLang="en-US"/>
                  <a:t>，训练</a:t>
                </a:r>
                <a:r>
                  <a:rPr lang="en-US" altLang="zh-CN"/>
                  <a:t>5</a:t>
                </a:r>
                <a:r>
                  <a:rPr lang="zh-CN" altLang="en-US"/>
                  <a:t>个</a:t>
                </a:r>
                <a:r>
                  <a:rPr lang="en-US" altLang="zh-CN"/>
                  <a:t>Epoch</a:t>
                </a:r>
                <a:r>
                  <a:rPr lang="zh-CN" altLang="en-US"/>
                  <a:t>，编码器输出丢弃维度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endParaRPr lang="en-US" altLang="zh-CN"/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FE99E3E1-A0B5-926A-DE7B-D6539B69EFE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476" t="-22314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5022386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1E882C0A-2F6B-1CA2-C999-5F4B296541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437" y="923339"/>
            <a:ext cx="5400000" cy="5400000"/>
          </a:xfr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1427D474-91A5-F5F0-B061-2FBCAA6D0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PART III </a:t>
            </a:r>
            <a:r>
              <a:rPr lang="zh-CN" altLang="en-US"/>
              <a:t>信息压缩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7ACFCC3-3A18-BFEB-2350-65153681BD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2893" y="923339"/>
            <a:ext cx="5400000" cy="540000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16182279-FA1E-D568-C978-D6DEBB7B06D0}"/>
              </a:ext>
            </a:extLst>
          </p:cNvPr>
          <p:cNvSpPr txBox="1"/>
          <p:nvPr/>
        </p:nvSpPr>
        <p:spPr>
          <a:xfrm>
            <a:off x="1091584" y="6236810"/>
            <a:ext cx="4295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>
                <a:latin typeface="等线" panose="02010600030101010101" pitchFamily="2" charset="-122"/>
                <a:ea typeface="等线" panose="02010600030101010101" pitchFamily="2" charset="-122"/>
              </a:rPr>
              <a:t>NIS</a:t>
            </a:r>
            <a:r>
              <a:rPr lang="zh-CN" altLang="en-US">
                <a:latin typeface="等线" panose="02010600030101010101" pitchFamily="2" charset="-122"/>
                <a:ea typeface="等线" panose="02010600030101010101" pitchFamily="2" charset="-122"/>
              </a:rPr>
              <a:t>恢复出的宏观状态与真实的宏观状态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CA63250-24B2-0713-98CB-850A248902BD}"/>
              </a:ext>
            </a:extLst>
          </p:cNvPr>
          <p:cNvSpPr txBox="1"/>
          <p:nvPr/>
        </p:nvSpPr>
        <p:spPr>
          <a:xfrm>
            <a:off x="7045040" y="6230702"/>
            <a:ext cx="4295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>
                <a:latin typeface="等线" panose="02010600030101010101" pitchFamily="2" charset="-122"/>
                <a:ea typeface="等线" panose="02010600030101010101" pitchFamily="2" charset="-122"/>
              </a:rPr>
              <a:t>预测的宏观动力学与真实的宏观动力学</a:t>
            </a:r>
          </a:p>
        </p:txBody>
      </p:sp>
    </p:spTree>
    <p:extLst>
      <p:ext uri="{BB962C8B-B14F-4D97-AF65-F5344CB8AC3E}">
        <p14:creationId xmlns:p14="http://schemas.microsoft.com/office/powerpoint/2010/main" val="28782705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1E882C0A-2F6B-1CA2-C999-5F4B296541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9437" y="923339"/>
            <a:ext cx="5400000" cy="5400000"/>
          </a:xfr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1427D474-91A5-F5F0-B061-2FBCAA6D0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PART III </a:t>
            </a:r>
            <a:r>
              <a:rPr lang="zh-CN" altLang="en-US"/>
              <a:t>信息压缩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7ACFCC3-3A18-BFEB-2350-65153681BD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92893" y="923339"/>
            <a:ext cx="5400000" cy="540000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16182279-FA1E-D568-C978-D6DEBB7B06D0}"/>
              </a:ext>
            </a:extLst>
          </p:cNvPr>
          <p:cNvSpPr txBox="1"/>
          <p:nvPr/>
        </p:nvSpPr>
        <p:spPr>
          <a:xfrm>
            <a:off x="1091584" y="6236810"/>
            <a:ext cx="4295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>
                <a:latin typeface="等线" panose="02010600030101010101" pitchFamily="2" charset="-122"/>
                <a:ea typeface="等线" panose="02010600030101010101" pitchFamily="2" charset="-122"/>
              </a:rPr>
              <a:t>400</a:t>
            </a:r>
            <a:r>
              <a:rPr lang="zh-CN" altLang="en-US">
                <a:latin typeface="等线" panose="02010600030101010101" pitchFamily="2" charset="-122"/>
                <a:ea typeface="等线" panose="02010600030101010101" pitchFamily="2" charset="-122"/>
              </a:rPr>
              <a:t>个时间步后的真实轨迹和预测轨迹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CA63250-24B2-0713-98CB-850A248902BD}"/>
              </a:ext>
            </a:extLst>
          </p:cNvPr>
          <p:cNvSpPr txBox="1"/>
          <p:nvPr/>
        </p:nvSpPr>
        <p:spPr>
          <a:xfrm>
            <a:off x="7045040" y="6230702"/>
            <a:ext cx="4295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>
                <a:latin typeface="等线" panose="02010600030101010101" pitchFamily="2" charset="-122"/>
                <a:ea typeface="等线" panose="02010600030101010101" pitchFamily="2" charset="-122"/>
              </a:rPr>
              <a:t>动态轨迹</a:t>
            </a:r>
          </a:p>
        </p:txBody>
      </p:sp>
    </p:spTree>
    <p:extLst>
      <p:ext uri="{BB962C8B-B14F-4D97-AF65-F5344CB8AC3E}">
        <p14:creationId xmlns:p14="http://schemas.microsoft.com/office/powerpoint/2010/main" val="55906035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0D18CA2-64E1-265F-FC4B-11DFC0AF0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PART III </a:t>
            </a:r>
            <a:r>
              <a:rPr lang="zh-CN" altLang="en-US"/>
              <a:t>信息压缩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2AE6BF3-B7E6-6283-FDE9-52786A362D4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12647" y="1715532"/>
                <a:ext cx="5483353" cy="4593828"/>
              </a:xfrm>
            </p:spPr>
            <p:txBody>
              <a:bodyPr/>
              <a:lstStyle/>
              <a:p>
                <a:r>
                  <a:rPr lang="zh-CN" altLang="en-US"/>
                  <a:t>可逆编码器替换为</a:t>
                </a:r>
                <a:r>
                  <a:rPr lang="en-US" altLang="zh-CN"/>
                  <a:t>Neural Ode</a:t>
                </a:r>
              </a:p>
              <a:p>
                <a:r>
                  <a:rPr lang="zh-CN" altLang="en-US"/>
                  <a:t>正向过程：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acc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limLoc m:val="undOvr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4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nary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𝑑𝑡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endParaRPr lang="en-US" altLang="zh-CN" b="1"/>
              </a:p>
              <a:p>
                <a:r>
                  <a:rPr lang="zh-CN" altLang="en-US"/>
                  <a:t>逆向过程：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limLoc m:val="undOvr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4"/>
                          </m:rP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nary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𝑑𝑡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̂"/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acc>
                  </m:oMath>
                </a14:m>
                <a:endParaRPr lang="en-US" altLang="zh-CN" b="1"/>
              </a:p>
              <a:p>
                <a:r>
                  <a:rPr lang="en-US" altLang="zh-CN" b="1"/>
                  <a:t>Ode Function </a:t>
                </a:r>
                <a:r>
                  <a:rPr lang="zh-CN" altLang="en-US"/>
                  <a:t>为六层前馈神经网络</a:t>
                </a:r>
                <a:endParaRPr lang="en-US" altLang="zh-CN"/>
              </a:p>
              <a:p>
                <a:r>
                  <a:rPr lang="zh-CN" altLang="en-US"/>
                  <a:t>特征提取，而非真实的时间步</a:t>
                </a:r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2AE6BF3-B7E6-6283-FDE9-52786A362D4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2647" y="1715532"/>
                <a:ext cx="5483353" cy="4593828"/>
              </a:xfrm>
              <a:blipFill>
                <a:blip r:embed="rId2"/>
                <a:stretch>
                  <a:fillRect l="-924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3" name="组合 72">
            <a:extLst>
              <a:ext uri="{FF2B5EF4-FFF2-40B4-BE49-F238E27FC236}">
                <a16:creationId xmlns:a16="http://schemas.microsoft.com/office/drawing/2014/main" id="{1756AF3C-07FE-67BE-78CB-C284AAFAF3CE}"/>
              </a:ext>
            </a:extLst>
          </p:cNvPr>
          <p:cNvGrpSpPr/>
          <p:nvPr/>
        </p:nvGrpSpPr>
        <p:grpSpPr>
          <a:xfrm>
            <a:off x="8576899" y="2812351"/>
            <a:ext cx="2213638" cy="2105724"/>
            <a:chOff x="9184505" y="3757560"/>
            <a:chExt cx="2213638" cy="2105724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C49060F2-D097-1B8F-A051-99150DAC9AA6}"/>
                </a:ext>
              </a:extLst>
            </p:cNvPr>
            <p:cNvGrpSpPr/>
            <p:nvPr/>
          </p:nvGrpSpPr>
          <p:grpSpPr>
            <a:xfrm>
              <a:off x="9184505" y="4481816"/>
              <a:ext cx="2213638" cy="1381468"/>
              <a:chOff x="7770755" y="2986601"/>
              <a:chExt cx="2213638" cy="1381468"/>
            </a:xfrm>
          </p:grpSpPr>
          <p:sp>
            <p:nvSpPr>
              <p:cNvPr id="17" name="矩形: 圆角 16">
                <a:extLst>
                  <a:ext uri="{FF2B5EF4-FFF2-40B4-BE49-F238E27FC236}">
                    <a16:creationId xmlns:a16="http://schemas.microsoft.com/office/drawing/2014/main" id="{15913E59-1075-E699-BFA9-58EB6856D071}"/>
                  </a:ext>
                </a:extLst>
              </p:cNvPr>
              <p:cNvSpPr/>
              <p:nvPr/>
            </p:nvSpPr>
            <p:spPr>
              <a:xfrm>
                <a:off x="7848052" y="2986601"/>
                <a:ext cx="2059044" cy="1381468"/>
              </a:xfrm>
              <a:prstGeom prst="roundRect">
                <a:avLst/>
              </a:prstGeom>
              <a:no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ECC646A2-430D-921B-1D57-61937A10F382}"/>
                  </a:ext>
                </a:extLst>
              </p:cNvPr>
              <p:cNvSpPr txBox="1"/>
              <p:nvPr/>
            </p:nvSpPr>
            <p:spPr>
              <a:xfrm>
                <a:off x="8061851" y="3139314"/>
                <a:ext cx="163144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/>
                  <a:t>Ode Function</a:t>
                </a:r>
                <a:endParaRPr lang="zh-CN" altLang="en-US"/>
              </a:p>
            </p:txBody>
          </p:sp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9AB63441-0DC8-BC46-B65C-C33C62826E00}"/>
                  </a:ext>
                </a:extLst>
              </p:cNvPr>
              <p:cNvSpPr txBox="1"/>
              <p:nvPr/>
            </p:nvSpPr>
            <p:spPr>
              <a:xfrm>
                <a:off x="7770755" y="3530731"/>
                <a:ext cx="221363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600"/>
                  <a:t>6 layers linear </a:t>
                </a:r>
              </a:p>
              <a:p>
                <a:pPr algn="ctr"/>
                <a:r>
                  <a:rPr lang="en-US" altLang="zh-CN" sz="1600"/>
                  <a:t>Hidden neurons: 64</a:t>
                </a:r>
                <a:endParaRPr lang="zh-CN" altLang="en-US" sz="1600"/>
              </a:p>
            </p:txBody>
          </p:sp>
        </p:grpSp>
        <p:sp>
          <p:nvSpPr>
            <p:cNvPr id="6" name="箭头: 上 5">
              <a:extLst>
                <a:ext uri="{FF2B5EF4-FFF2-40B4-BE49-F238E27FC236}">
                  <a16:creationId xmlns:a16="http://schemas.microsoft.com/office/drawing/2014/main" id="{C4C9A9B5-004D-9E22-F7E1-DFA0CCD1DB16}"/>
                </a:ext>
              </a:extLst>
            </p:cNvPr>
            <p:cNvSpPr/>
            <p:nvPr/>
          </p:nvSpPr>
          <p:spPr>
            <a:xfrm>
              <a:off x="10146599" y="3757560"/>
              <a:ext cx="289450" cy="572322"/>
            </a:xfrm>
            <a:prstGeom prst="upArrow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A70128C4-6E7C-2E62-AA68-3B98EB4DECB6}"/>
              </a:ext>
            </a:extLst>
          </p:cNvPr>
          <p:cNvGrpSpPr/>
          <p:nvPr/>
        </p:nvGrpSpPr>
        <p:grpSpPr>
          <a:xfrm>
            <a:off x="7531702" y="406927"/>
            <a:ext cx="4221904" cy="2537808"/>
            <a:chOff x="6827234" y="791503"/>
            <a:chExt cx="4221904" cy="2537808"/>
          </a:xfrm>
        </p:grpSpPr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0E17B843-398E-76C5-B22D-BC469C355471}"/>
                </a:ext>
              </a:extLst>
            </p:cNvPr>
            <p:cNvGrpSpPr/>
            <p:nvPr/>
          </p:nvGrpSpPr>
          <p:grpSpPr>
            <a:xfrm>
              <a:off x="6827234" y="1680898"/>
              <a:ext cx="4221904" cy="756518"/>
              <a:chOff x="6573279" y="1362315"/>
              <a:chExt cx="4221904" cy="756518"/>
            </a:xfrm>
          </p:grpSpPr>
          <p:grpSp>
            <p:nvGrpSpPr>
              <p:cNvPr id="8" name="组合 7">
                <a:extLst>
                  <a:ext uri="{FF2B5EF4-FFF2-40B4-BE49-F238E27FC236}">
                    <a16:creationId xmlns:a16="http://schemas.microsoft.com/office/drawing/2014/main" id="{34543BC6-4206-8BB8-2BEC-DA00E466A91F}"/>
                  </a:ext>
                </a:extLst>
              </p:cNvPr>
              <p:cNvGrpSpPr/>
              <p:nvPr/>
            </p:nvGrpSpPr>
            <p:grpSpPr>
              <a:xfrm>
                <a:off x="7647308" y="1362315"/>
                <a:ext cx="1848535" cy="756518"/>
                <a:chOff x="8162171" y="1355154"/>
                <a:chExt cx="1848535" cy="756518"/>
              </a:xfrm>
            </p:grpSpPr>
            <p:sp>
              <p:nvSpPr>
                <p:cNvPr id="14" name="矩形: 圆角 13">
                  <a:extLst>
                    <a:ext uri="{FF2B5EF4-FFF2-40B4-BE49-F238E27FC236}">
                      <a16:creationId xmlns:a16="http://schemas.microsoft.com/office/drawing/2014/main" id="{8C0ED7BE-0533-99E6-0CEC-4CB8199F7D41}"/>
                    </a:ext>
                  </a:extLst>
                </p:cNvPr>
                <p:cNvSpPr/>
                <p:nvPr/>
              </p:nvSpPr>
              <p:spPr>
                <a:xfrm>
                  <a:off x="8237823" y="1355154"/>
                  <a:ext cx="1697231" cy="756518"/>
                </a:xfrm>
                <a:prstGeom prst="roundRect">
                  <a:avLst/>
                </a:prstGeom>
                <a:noFill/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5" name="文本框 14">
                  <a:extLst>
                    <a:ext uri="{FF2B5EF4-FFF2-40B4-BE49-F238E27FC236}">
                      <a16:creationId xmlns:a16="http://schemas.microsoft.com/office/drawing/2014/main" id="{BEFC2887-2E33-0285-55D2-FBC1D1FF25F8}"/>
                    </a:ext>
                  </a:extLst>
                </p:cNvPr>
                <p:cNvSpPr txBox="1"/>
                <p:nvPr/>
              </p:nvSpPr>
              <p:spPr>
                <a:xfrm>
                  <a:off x="8383370" y="1355154"/>
                  <a:ext cx="140613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/>
                    <a:t>Ode Solver</a:t>
                  </a:r>
                  <a:endParaRPr lang="zh-CN" altLang="en-US"/>
                </a:p>
              </p:txBody>
            </p: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6" name="文本框 15">
                      <a:extLst>
                        <a:ext uri="{FF2B5EF4-FFF2-40B4-BE49-F238E27FC236}">
                          <a16:creationId xmlns:a16="http://schemas.microsoft.com/office/drawing/2014/main" id="{5214240A-055D-5BFE-4B96-F194D3EE6B3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162171" y="1733413"/>
                      <a:ext cx="1848535" cy="33855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14:m>
                        <m:oMath xmlns:m="http://schemas.openxmlformats.org/officeDocument/2006/math"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=1 </m:t>
                          </m:r>
                        </m:oMath>
                      </a14:m>
                      <a:r>
                        <a:rPr lang="en-US" altLang="zh-CN" sz="1600"/>
                        <a:t>Adjoint</a:t>
                      </a:r>
                      <a:endParaRPr lang="zh-CN" altLang="en-US" sz="1600"/>
                    </a:p>
                  </p:txBody>
                </p:sp>
              </mc:Choice>
              <mc:Fallback>
                <p:sp>
                  <p:nvSpPr>
                    <p:cNvPr id="16" name="文本框 15">
                      <a:extLst>
                        <a:ext uri="{FF2B5EF4-FFF2-40B4-BE49-F238E27FC236}">
                          <a16:creationId xmlns:a16="http://schemas.microsoft.com/office/drawing/2014/main" id="{5214240A-055D-5BFE-4B96-F194D3EE6B33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162171" y="1733413"/>
                      <a:ext cx="1848535" cy="338554"/>
                    </a:xfrm>
                    <a:prstGeom prst="rect">
                      <a:avLst/>
                    </a:prstGeom>
                    <a:blipFill>
                      <a:blip r:embed="rId3"/>
                      <a:stretch>
                        <a:fillRect t="-7407" b="-2222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CN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9" name="组合 8">
                <a:extLst>
                  <a:ext uri="{FF2B5EF4-FFF2-40B4-BE49-F238E27FC236}">
                    <a16:creationId xmlns:a16="http://schemas.microsoft.com/office/drawing/2014/main" id="{1BE0620E-DF6D-0944-0C13-1E4C49640F76}"/>
                  </a:ext>
                </a:extLst>
              </p:cNvPr>
              <p:cNvGrpSpPr/>
              <p:nvPr/>
            </p:nvGrpSpPr>
            <p:grpSpPr>
              <a:xfrm>
                <a:off x="6573279" y="1555908"/>
                <a:ext cx="4221904" cy="371064"/>
                <a:chOff x="6573279" y="1555908"/>
                <a:chExt cx="4221904" cy="371064"/>
              </a:xfrm>
            </p:grpSpPr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0" name="文本框 9">
                      <a:extLst>
                        <a:ext uri="{FF2B5EF4-FFF2-40B4-BE49-F238E27FC236}">
                          <a16:creationId xmlns:a16="http://schemas.microsoft.com/office/drawing/2014/main" id="{18A371A7-E6BA-3558-ACC2-F50165ED7A6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573279" y="1555908"/>
                      <a:ext cx="585479" cy="37106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oMath>
                        </m:oMathPara>
                      </a14:m>
                      <a:endParaRPr lang="zh-CN" altLang="en-US" b="1"/>
                    </a:p>
                  </p:txBody>
                </p:sp>
              </mc:Choice>
              <mc:Fallback>
                <p:sp>
                  <p:nvSpPr>
                    <p:cNvPr id="10" name="文本框 9">
                      <a:extLst>
                        <a:ext uri="{FF2B5EF4-FFF2-40B4-BE49-F238E27FC236}">
                          <a16:creationId xmlns:a16="http://schemas.microsoft.com/office/drawing/2014/main" id="{18A371A7-E6BA-3558-ACC2-F50165ED7A6C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573279" y="1555908"/>
                      <a:ext cx="585479" cy="371064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CN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1" name="文本框 10">
                      <a:extLst>
                        <a:ext uri="{FF2B5EF4-FFF2-40B4-BE49-F238E27FC236}">
                          <a16:creationId xmlns:a16="http://schemas.microsoft.com/office/drawing/2014/main" id="{750EF958-FC9B-DBAA-E727-D51F28D1276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984393" y="1555908"/>
                      <a:ext cx="810790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acc>
                              <m:accPr>
                                <m:chr m:val="̂"/>
                                <m:ctrlP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</m:acc>
                          </m:oMath>
                        </m:oMathPara>
                      </a14:m>
                      <a:endParaRPr lang="zh-CN" altLang="en-US" b="1"/>
                    </a:p>
                  </p:txBody>
                </p:sp>
              </mc:Choice>
              <mc:Fallback>
                <p:sp>
                  <p:nvSpPr>
                    <p:cNvPr id="11" name="文本框 10">
                      <a:extLst>
                        <a:ext uri="{FF2B5EF4-FFF2-40B4-BE49-F238E27FC236}">
                          <a16:creationId xmlns:a16="http://schemas.microsoft.com/office/drawing/2014/main" id="{750EF958-FC9B-DBAA-E727-D51F28D12763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984393" y="1555908"/>
                      <a:ext cx="810790" cy="369332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CN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2" name="箭头: 上 11">
                  <a:extLst>
                    <a:ext uri="{FF2B5EF4-FFF2-40B4-BE49-F238E27FC236}">
                      <a16:creationId xmlns:a16="http://schemas.microsoft.com/office/drawing/2014/main" id="{528776F7-AACC-C946-8B29-A7A2BA512AF4}"/>
                    </a:ext>
                  </a:extLst>
                </p:cNvPr>
                <p:cNvSpPr/>
                <p:nvPr/>
              </p:nvSpPr>
              <p:spPr>
                <a:xfrm rot="5400000">
                  <a:off x="7258308" y="1525131"/>
                  <a:ext cx="289450" cy="430886"/>
                </a:xfrm>
                <a:prstGeom prst="upArrow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3" name="箭头: 上 12">
                  <a:extLst>
                    <a:ext uri="{FF2B5EF4-FFF2-40B4-BE49-F238E27FC236}">
                      <a16:creationId xmlns:a16="http://schemas.microsoft.com/office/drawing/2014/main" id="{13302135-6EE4-4AFB-CEDB-221B21F4F5BF}"/>
                    </a:ext>
                  </a:extLst>
                </p:cNvPr>
                <p:cNvSpPr/>
                <p:nvPr/>
              </p:nvSpPr>
              <p:spPr>
                <a:xfrm rot="5400000">
                  <a:off x="9595393" y="1525131"/>
                  <a:ext cx="289450" cy="430886"/>
                </a:xfrm>
                <a:prstGeom prst="upArrow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1" name="文本框 20">
                  <a:extLst>
                    <a:ext uri="{FF2B5EF4-FFF2-40B4-BE49-F238E27FC236}">
                      <a16:creationId xmlns:a16="http://schemas.microsoft.com/office/drawing/2014/main" id="{29691B94-9D71-8235-730E-33834E80E41D}"/>
                    </a:ext>
                  </a:extLst>
                </p:cNvPr>
                <p:cNvSpPr txBox="1"/>
                <p:nvPr/>
              </p:nvSpPr>
              <p:spPr>
                <a:xfrm>
                  <a:off x="7976916" y="791503"/>
                  <a:ext cx="1691552" cy="83119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= </m:t>
                        </m:r>
                        <m:nary>
                          <m:naryPr>
                            <m:limLoc m:val="undOvr"/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4"/>
                              </m:rP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  <m:sup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  <m:e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nary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acc>
                          <m:accPr>
                            <m:chr m:val="̂"/>
                            <m:ctrlPr>
                              <a:rPr lang="en-US" altLang="zh-CN" sz="1600" b="1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16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acc>
                      </m:oMath>
                    </m:oMathPara>
                  </a14:m>
                  <a:endParaRPr lang="zh-CN" altLang="en-US" sz="1600"/>
                </a:p>
              </p:txBody>
            </p:sp>
          </mc:Choice>
          <mc:Fallback>
            <p:sp>
              <p:nvSpPr>
                <p:cNvPr id="21" name="文本框 20">
                  <a:extLst>
                    <a:ext uri="{FF2B5EF4-FFF2-40B4-BE49-F238E27FC236}">
                      <a16:creationId xmlns:a16="http://schemas.microsoft.com/office/drawing/2014/main" id="{29691B94-9D71-8235-730E-33834E80E4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76916" y="791503"/>
                  <a:ext cx="1691552" cy="831190"/>
                </a:xfrm>
                <a:prstGeom prst="rect">
                  <a:avLst/>
                </a:prstGeom>
                <a:blipFill>
                  <a:blip r:embed="rId6"/>
                  <a:stretch>
                    <a:fillRect l="-13433" t="-104545" b="-159091"/>
                  </a:stretch>
                </a:blipFill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3" name="文本框 22">
                  <a:extLst>
                    <a:ext uri="{FF2B5EF4-FFF2-40B4-BE49-F238E27FC236}">
                      <a16:creationId xmlns:a16="http://schemas.microsoft.com/office/drawing/2014/main" id="{CDDF4422-658D-89D4-2D0C-2F647688BF12}"/>
                    </a:ext>
                  </a:extLst>
                </p:cNvPr>
                <p:cNvSpPr txBox="1"/>
                <p:nvPr/>
              </p:nvSpPr>
              <p:spPr>
                <a:xfrm>
                  <a:off x="7978561" y="2495621"/>
                  <a:ext cx="1689907" cy="83369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altLang="zh-CN" sz="1600" b="1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1600" b="1" i="1" dirty="0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acc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limLoc m:val="undOvr"/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4"/>
                              </m:rP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  <m:sup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p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nary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16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oMath>
                    </m:oMathPara>
                  </a14:m>
                  <a:endParaRPr lang="en-US" altLang="zh-CN" sz="1600" b="1"/>
                </a:p>
              </p:txBody>
            </p:sp>
          </mc:Choice>
          <mc:Fallback>
            <p:sp>
              <p:nvSpPr>
                <p:cNvPr id="23" name="文本框 22">
                  <a:extLst>
                    <a:ext uri="{FF2B5EF4-FFF2-40B4-BE49-F238E27FC236}">
                      <a16:creationId xmlns:a16="http://schemas.microsoft.com/office/drawing/2014/main" id="{CDDF4422-658D-89D4-2D0C-2F647688BF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78561" y="2495621"/>
                  <a:ext cx="1689907" cy="833690"/>
                </a:xfrm>
                <a:prstGeom prst="rect">
                  <a:avLst/>
                </a:prstGeom>
                <a:blipFill>
                  <a:blip r:embed="rId7"/>
                  <a:stretch>
                    <a:fillRect l="-18657" t="-104545" b="-157576"/>
                  </a:stretch>
                </a:blipFill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5" name="连接符: 曲线 24">
              <a:extLst>
                <a:ext uri="{FF2B5EF4-FFF2-40B4-BE49-F238E27FC236}">
                  <a16:creationId xmlns:a16="http://schemas.microsoft.com/office/drawing/2014/main" id="{003579C1-05AD-0E37-F138-2F172AD2562F}"/>
                </a:ext>
              </a:extLst>
            </p:cNvPr>
            <p:cNvCxnSpPr>
              <a:stCxn id="10" idx="2"/>
              <a:endCxn id="23" idx="1"/>
            </p:cNvCxnSpPr>
            <p:nvPr/>
          </p:nvCxnSpPr>
          <p:spPr>
            <a:xfrm rot="16200000" flipH="1">
              <a:off x="7215812" y="2149716"/>
              <a:ext cx="666911" cy="858587"/>
            </a:xfrm>
            <a:prstGeom prst="curvedConnector2">
              <a:avLst/>
            </a:prstGeom>
            <a:ln w="12700">
              <a:solidFill>
                <a:srgbClr val="0070C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连接符: 曲线 26">
              <a:extLst>
                <a:ext uri="{FF2B5EF4-FFF2-40B4-BE49-F238E27FC236}">
                  <a16:creationId xmlns:a16="http://schemas.microsoft.com/office/drawing/2014/main" id="{573886AE-070D-C5F1-F4F1-AD78DA58B8AD}"/>
                </a:ext>
              </a:extLst>
            </p:cNvPr>
            <p:cNvCxnSpPr>
              <a:stCxn id="23" idx="3"/>
              <a:endCxn id="11" idx="2"/>
            </p:cNvCxnSpPr>
            <p:nvPr/>
          </p:nvCxnSpPr>
          <p:spPr>
            <a:xfrm flipV="1">
              <a:off x="9668468" y="2243823"/>
              <a:ext cx="975275" cy="668643"/>
            </a:xfrm>
            <a:prstGeom prst="curvedConnector2">
              <a:avLst/>
            </a:prstGeom>
            <a:ln w="12700">
              <a:solidFill>
                <a:srgbClr val="0070C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连接符: 曲线 28">
              <a:extLst>
                <a:ext uri="{FF2B5EF4-FFF2-40B4-BE49-F238E27FC236}">
                  <a16:creationId xmlns:a16="http://schemas.microsoft.com/office/drawing/2014/main" id="{E36A5AFA-8C6A-5C99-9A88-7B7C99F48C04}"/>
                </a:ext>
              </a:extLst>
            </p:cNvPr>
            <p:cNvCxnSpPr>
              <a:stCxn id="11" idx="0"/>
              <a:endCxn id="21" idx="3"/>
            </p:cNvCxnSpPr>
            <p:nvPr/>
          </p:nvCxnSpPr>
          <p:spPr>
            <a:xfrm rot="16200000" flipV="1">
              <a:off x="9822410" y="1053157"/>
              <a:ext cx="667393" cy="975275"/>
            </a:xfrm>
            <a:prstGeom prst="curvedConnector2">
              <a:avLst/>
            </a:prstGeom>
            <a:ln w="12700">
              <a:solidFill>
                <a:srgbClr val="0070C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连接符: 曲线 30">
              <a:extLst>
                <a:ext uri="{FF2B5EF4-FFF2-40B4-BE49-F238E27FC236}">
                  <a16:creationId xmlns:a16="http://schemas.microsoft.com/office/drawing/2014/main" id="{1865B955-3440-15E6-A9ED-2100AD1D7BDB}"/>
                </a:ext>
              </a:extLst>
            </p:cNvPr>
            <p:cNvCxnSpPr>
              <a:stCxn id="21" idx="1"/>
              <a:endCxn id="10" idx="0"/>
            </p:cNvCxnSpPr>
            <p:nvPr/>
          </p:nvCxnSpPr>
          <p:spPr>
            <a:xfrm rot="10800000" flipV="1">
              <a:off x="7119974" y="1207097"/>
              <a:ext cx="856942" cy="667393"/>
            </a:xfrm>
            <a:prstGeom prst="curvedConnector2">
              <a:avLst/>
            </a:prstGeom>
            <a:ln w="12700">
              <a:solidFill>
                <a:srgbClr val="0070C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5" name="组合 104">
            <a:extLst>
              <a:ext uri="{FF2B5EF4-FFF2-40B4-BE49-F238E27FC236}">
                <a16:creationId xmlns:a16="http://schemas.microsoft.com/office/drawing/2014/main" id="{998AF7F3-7959-E5E5-30B2-B08193A7CF2C}"/>
              </a:ext>
            </a:extLst>
          </p:cNvPr>
          <p:cNvGrpSpPr/>
          <p:nvPr/>
        </p:nvGrpSpPr>
        <p:grpSpPr>
          <a:xfrm>
            <a:off x="246293" y="4764720"/>
            <a:ext cx="8840938" cy="1670922"/>
            <a:chOff x="193666" y="4801307"/>
            <a:chExt cx="8840938" cy="1670922"/>
          </a:xfrm>
        </p:grpSpPr>
        <p:grpSp>
          <p:nvGrpSpPr>
            <p:cNvPr id="53" name="组合 52">
              <a:extLst>
                <a:ext uri="{FF2B5EF4-FFF2-40B4-BE49-F238E27FC236}">
                  <a16:creationId xmlns:a16="http://schemas.microsoft.com/office/drawing/2014/main" id="{7280434C-88EF-347C-9253-A2DB27392B75}"/>
                </a:ext>
              </a:extLst>
            </p:cNvPr>
            <p:cNvGrpSpPr/>
            <p:nvPr/>
          </p:nvGrpSpPr>
          <p:grpSpPr>
            <a:xfrm>
              <a:off x="5400664" y="4801311"/>
              <a:ext cx="3633940" cy="1670918"/>
              <a:chOff x="1341603" y="4341755"/>
              <a:chExt cx="3633940" cy="1670918"/>
            </a:xfrm>
          </p:grpSpPr>
          <p:grpSp>
            <p:nvGrpSpPr>
              <p:cNvPr id="54" name="组合 53">
                <a:extLst>
                  <a:ext uri="{FF2B5EF4-FFF2-40B4-BE49-F238E27FC236}">
                    <a16:creationId xmlns:a16="http://schemas.microsoft.com/office/drawing/2014/main" id="{6D6C548B-9170-F279-42FA-6DA7850A7F22}"/>
                  </a:ext>
                </a:extLst>
              </p:cNvPr>
              <p:cNvGrpSpPr/>
              <p:nvPr/>
            </p:nvGrpSpPr>
            <p:grpSpPr>
              <a:xfrm>
                <a:off x="1341603" y="4676055"/>
                <a:ext cx="353943" cy="1002319"/>
                <a:chOff x="1341603" y="4676052"/>
                <a:chExt cx="353943" cy="1002319"/>
              </a:xfrm>
            </p:grpSpPr>
            <p:sp>
              <p:nvSpPr>
                <p:cNvPr id="71" name="矩形 70">
                  <a:extLst>
                    <a:ext uri="{FF2B5EF4-FFF2-40B4-BE49-F238E27FC236}">
                      <a16:creationId xmlns:a16="http://schemas.microsoft.com/office/drawing/2014/main" id="{73DB069D-9E21-E41C-4097-6410A00C9081}"/>
                    </a:ext>
                  </a:extLst>
                </p:cNvPr>
                <p:cNvSpPr/>
                <p:nvPr/>
              </p:nvSpPr>
              <p:spPr>
                <a:xfrm>
                  <a:off x="1394568" y="4756195"/>
                  <a:ext cx="243401" cy="842038"/>
                </a:xfrm>
                <a:prstGeom prst="rect">
                  <a:avLst/>
                </a:prstGeom>
                <a:noFill/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2" name="文本框 71">
                  <a:extLst>
                    <a:ext uri="{FF2B5EF4-FFF2-40B4-BE49-F238E27FC236}">
                      <a16:creationId xmlns:a16="http://schemas.microsoft.com/office/drawing/2014/main" id="{644CB15A-2B40-D2E3-13C8-1F7E9E67C042}"/>
                    </a:ext>
                  </a:extLst>
                </p:cNvPr>
                <p:cNvSpPr txBox="1"/>
                <p:nvPr/>
              </p:nvSpPr>
              <p:spPr>
                <a:xfrm>
                  <a:off x="1341603" y="4676052"/>
                  <a:ext cx="353943" cy="1002319"/>
                </a:xfrm>
                <a:prstGeom prst="rect">
                  <a:avLst/>
                </a:prstGeom>
                <a:noFill/>
              </p:spPr>
              <p:txBody>
                <a:bodyPr vert="eaVert" wrap="square" rtlCol="0">
                  <a:spAutoFit/>
                </a:bodyPr>
                <a:lstStyle/>
                <a:p>
                  <a:pPr algn="ctr"/>
                  <a:r>
                    <a:rPr lang="en-US" altLang="zh-CN" sz="1100"/>
                    <a:t>4</a:t>
                  </a:r>
                  <a:r>
                    <a:rPr lang="zh-CN" altLang="en-US" sz="1100"/>
                    <a:t>*</a:t>
                  </a:r>
                  <a:r>
                    <a:rPr lang="en-US" altLang="zh-CN" sz="1100"/>
                    <a:t>64 Linear</a:t>
                  </a:r>
                  <a:endParaRPr lang="zh-CN" altLang="en-US" sz="1100"/>
                </a:p>
              </p:txBody>
            </p:sp>
          </p:grpSp>
          <p:grpSp>
            <p:nvGrpSpPr>
              <p:cNvPr id="55" name="组合 54">
                <a:extLst>
                  <a:ext uri="{FF2B5EF4-FFF2-40B4-BE49-F238E27FC236}">
                    <a16:creationId xmlns:a16="http://schemas.microsoft.com/office/drawing/2014/main" id="{0B368F29-72D7-092A-5610-D380D6F4B89F}"/>
                  </a:ext>
                </a:extLst>
              </p:cNvPr>
              <p:cNvGrpSpPr/>
              <p:nvPr/>
            </p:nvGrpSpPr>
            <p:grpSpPr>
              <a:xfrm>
                <a:off x="2159872" y="4879541"/>
                <a:ext cx="353943" cy="595347"/>
                <a:chOff x="2159872" y="4879537"/>
                <a:chExt cx="353943" cy="595347"/>
              </a:xfrm>
            </p:grpSpPr>
            <p:sp>
              <p:nvSpPr>
                <p:cNvPr id="69" name="矩形 68">
                  <a:extLst>
                    <a:ext uri="{FF2B5EF4-FFF2-40B4-BE49-F238E27FC236}">
                      <a16:creationId xmlns:a16="http://schemas.microsoft.com/office/drawing/2014/main" id="{A8E44D0D-C11A-0041-C4ED-D1B61E199B8D}"/>
                    </a:ext>
                  </a:extLst>
                </p:cNvPr>
                <p:cNvSpPr/>
                <p:nvPr/>
              </p:nvSpPr>
              <p:spPr>
                <a:xfrm>
                  <a:off x="2215144" y="4930524"/>
                  <a:ext cx="243401" cy="493381"/>
                </a:xfrm>
                <a:prstGeom prst="rect">
                  <a:avLst/>
                </a:prstGeom>
                <a:noFill/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0" name="文本框 69">
                  <a:extLst>
                    <a:ext uri="{FF2B5EF4-FFF2-40B4-BE49-F238E27FC236}">
                      <a16:creationId xmlns:a16="http://schemas.microsoft.com/office/drawing/2014/main" id="{44DE753A-9BAE-B960-744E-13601CD88BC4}"/>
                    </a:ext>
                  </a:extLst>
                </p:cNvPr>
                <p:cNvSpPr txBox="1"/>
                <p:nvPr/>
              </p:nvSpPr>
              <p:spPr>
                <a:xfrm>
                  <a:off x="2159872" y="4879537"/>
                  <a:ext cx="353943" cy="595347"/>
                </a:xfrm>
                <a:prstGeom prst="rect">
                  <a:avLst/>
                </a:prstGeom>
                <a:noFill/>
              </p:spPr>
              <p:txBody>
                <a:bodyPr vert="eaVert" wrap="square" rtlCol="0">
                  <a:spAutoFit/>
                </a:bodyPr>
                <a:lstStyle/>
                <a:p>
                  <a:pPr algn="ctr"/>
                  <a:r>
                    <a:rPr lang="en-US" altLang="zh-CN" sz="1100" err="1"/>
                    <a:t>Relu</a:t>
                  </a:r>
                  <a:endParaRPr lang="zh-CN" altLang="en-US" sz="1100"/>
                </a:p>
              </p:txBody>
            </p:sp>
          </p:grpSp>
          <p:grpSp>
            <p:nvGrpSpPr>
              <p:cNvPr id="56" name="组合 55">
                <a:extLst>
                  <a:ext uri="{FF2B5EF4-FFF2-40B4-BE49-F238E27FC236}">
                    <a16:creationId xmlns:a16="http://schemas.microsoft.com/office/drawing/2014/main" id="{41C35CEA-1EFF-9E85-6F6F-1B9CD36DD17C}"/>
                  </a:ext>
                </a:extLst>
              </p:cNvPr>
              <p:cNvGrpSpPr/>
              <p:nvPr/>
            </p:nvGrpSpPr>
            <p:grpSpPr>
              <a:xfrm>
                <a:off x="2980448" y="4341755"/>
                <a:ext cx="353943" cy="1670918"/>
                <a:chOff x="2980448" y="4341755"/>
                <a:chExt cx="353943" cy="1670918"/>
              </a:xfrm>
            </p:grpSpPr>
            <p:sp>
              <p:nvSpPr>
                <p:cNvPr id="67" name="矩形 66">
                  <a:extLst>
                    <a:ext uri="{FF2B5EF4-FFF2-40B4-BE49-F238E27FC236}">
                      <a16:creationId xmlns:a16="http://schemas.microsoft.com/office/drawing/2014/main" id="{23C87131-B431-0FE2-23C9-E88C024A6D0A}"/>
                    </a:ext>
                  </a:extLst>
                </p:cNvPr>
                <p:cNvSpPr/>
                <p:nvPr/>
              </p:nvSpPr>
              <p:spPr>
                <a:xfrm>
                  <a:off x="3035720" y="4341755"/>
                  <a:ext cx="243401" cy="1670918"/>
                </a:xfrm>
                <a:prstGeom prst="rect">
                  <a:avLst/>
                </a:prstGeom>
                <a:noFill/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8" name="文本框 67">
                  <a:extLst>
                    <a:ext uri="{FF2B5EF4-FFF2-40B4-BE49-F238E27FC236}">
                      <a16:creationId xmlns:a16="http://schemas.microsoft.com/office/drawing/2014/main" id="{454262A5-DCFE-4431-C7A8-56DD8DF880DF}"/>
                    </a:ext>
                  </a:extLst>
                </p:cNvPr>
                <p:cNvSpPr txBox="1"/>
                <p:nvPr/>
              </p:nvSpPr>
              <p:spPr>
                <a:xfrm>
                  <a:off x="2980448" y="4703843"/>
                  <a:ext cx="353943" cy="946734"/>
                </a:xfrm>
                <a:prstGeom prst="rect">
                  <a:avLst/>
                </a:prstGeom>
                <a:noFill/>
              </p:spPr>
              <p:txBody>
                <a:bodyPr vert="eaVert" wrap="none" rtlCol="0">
                  <a:spAutoFit/>
                </a:bodyPr>
                <a:lstStyle/>
                <a:p>
                  <a:pPr algn="ctr"/>
                  <a:r>
                    <a:rPr lang="en-US" altLang="zh-CN" sz="1100"/>
                    <a:t>64*64 Linear</a:t>
                  </a:r>
                  <a:endParaRPr lang="zh-CN" altLang="en-US" sz="1100"/>
                </a:p>
              </p:txBody>
            </p:sp>
          </p:grpSp>
          <p:grpSp>
            <p:nvGrpSpPr>
              <p:cNvPr id="57" name="组合 56">
                <a:extLst>
                  <a:ext uri="{FF2B5EF4-FFF2-40B4-BE49-F238E27FC236}">
                    <a16:creationId xmlns:a16="http://schemas.microsoft.com/office/drawing/2014/main" id="{08208E42-2E00-15F9-BD13-69D3AF7736B2}"/>
                  </a:ext>
                </a:extLst>
              </p:cNvPr>
              <p:cNvGrpSpPr/>
              <p:nvPr/>
            </p:nvGrpSpPr>
            <p:grpSpPr>
              <a:xfrm>
                <a:off x="3801024" y="4825267"/>
                <a:ext cx="353943" cy="703895"/>
                <a:chOff x="3801024" y="4825262"/>
                <a:chExt cx="353943" cy="703895"/>
              </a:xfrm>
            </p:grpSpPr>
            <p:sp>
              <p:nvSpPr>
                <p:cNvPr id="65" name="矩形 64">
                  <a:extLst>
                    <a:ext uri="{FF2B5EF4-FFF2-40B4-BE49-F238E27FC236}">
                      <a16:creationId xmlns:a16="http://schemas.microsoft.com/office/drawing/2014/main" id="{94F40AC0-F8A3-C67D-BC35-673184540B97}"/>
                    </a:ext>
                  </a:extLst>
                </p:cNvPr>
                <p:cNvSpPr/>
                <p:nvPr/>
              </p:nvSpPr>
              <p:spPr>
                <a:xfrm>
                  <a:off x="3856296" y="4930524"/>
                  <a:ext cx="243401" cy="493381"/>
                </a:xfrm>
                <a:prstGeom prst="rect">
                  <a:avLst/>
                </a:prstGeom>
                <a:noFill/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6" name="文本框 65">
                  <a:extLst>
                    <a:ext uri="{FF2B5EF4-FFF2-40B4-BE49-F238E27FC236}">
                      <a16:creationId xmlns:a16="http://schemas.microsoft.com/office/drawing/2014/main" id="{F976827B-FD0B-2E8C-8D25-4FDBDC8BADA8}"/>
                    </a:ext>
                  </a:extLst>
                </p:cNvPr>
                <p:cNvSpPr txBox="1"/>
                <p:nvPr/>
              </p:nvSpPr>
              <p:spPr>
                <a:xfrm>
                  <a:off x="3801024" y="4825262"/>
                  <a:ext cx="353943" cy="703895"/>
                </a:xfrm>
                <a:prstGeom prst="rect">
                  <a:avLst/>
                </a:prstGeom>
                <a:noFill/>
              </p:spPr>
              <p:txBody>
                <a:bodyPr vert="eaVert" wrap="square" rtlCol="0">
                  <a:spAutoFit/>
                </a:bodyPr>
                <a:lstStyle/>
                <a:p>
                  <a:pPr algn="ctr"/>
                  <a:r>
                    <a:rPr lang="en-US" altLang="zh-CN" sz="1100" err="1"/>
                    <a:t>Relu</a:t>
                  </a:r>
                  <a:endParaRPr lang="zh-CN" altLang="en-US" sz="1100"/>
                </a:p>
              </p:txBody>
            </p:sp>
          </p:grpSp>
          <p:grpSp>
            <p:nvGrpSpPr>
              <p:cNvPr id="58" name="组合 57">
                <a:extLst>
                  <a:ext uri="{FF2B5EF4-FFF2-40B4-BE49-F238E27FC236}">
                    <a16:creationId xmlns:a16="http://schemas.microsoft.com/office/drawing/2014/main" id="{D51EEAAA-051F-9C79-627A-18E4165927D3}"/>
                  </a:ext>
                </a:extLst>
              </p:cNvPr>
              <p:cNvGrpSpPr/>
              <p:nvPr/>
            </p:nvGrpSpPr>
            <p:grpSpPr>
              <a:xfrm>
                <a:off x="4621600" y="4440432"/>
                <a:ext cx="353943" cy="1473565"/>
                <a:chOff x="4621600" y="4460637"/>
                <a:chExt cx="353943" cy="1473565"/>
              </a:xfrm>
            </p:grpSpPr>
            <p:sp>
              <p:nvSpPr>
                <p:cNvPr id="63" name="矩形 62">
                  <a:extLst>
                    <a:ext uri="{FF2B5EF4-FFF2-40B4-BE49-F238E27FC236}">
                      <a16:creationId xmlns:a16="http://schemas.microsoft.com/office/drawing/2014/main" id="{158C045C-28E9-FD12-6795-EF3F06C78382}"/>
                    </a:ext>
                  </a:extLst>
                </p:cNvPr>
                <p:cNvSpPr/>
                <p:nvPr/>
              </p:nvSpPr>
              <p:spPr>
                <a:xfrm>
                  <a:off x="4676873" y="4756195"/>
                  <a:ext cx="243401" cy="842038"/>
                </a:xfrm>
                <a:prstGeom prst="rect">
                  <a:avLst/>
                </a:prstGeom>
                <a:noFill/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4" name="文本框 63">
                  <a:extLst>
                    <a:ext uri="{FF2B5EF4-FFF2-40B4-BE49-F238E27FC236}">
                      <a16:creationId xmlns:a16="http://schemas.microsoft.com/office/drawing/2014/main" id="{01CE4B8F-2F62-B352-2651-02F2C109BCB8}"/>
                    </a:ext>
                  </a:extLst>
                </p:cNvPr>
                <p:cNvSpPr txBox="1"/>
                <p:nvPr/>
              </p:nvSpPr>
              <p:spPr>
                <a:xfrm>
                  <a:off x="4621600" y="4460637"/>
                  <a:ext cx="353943" cy="1473565"/>
                </a:xfrm>
                <a:prstGeom prst="rect">
                  <a:avLst/>
                </a:prstGeom>
                <a:noFill/>
              </p:spPr>
              <p:txBody>
                <a:bodyPr vert="eaVert" wrap="square" rtlCol="0">
                  <a:spAutoFit/>
                </a:bodyPr>
                <a:lstStyle/>
                <a:p>
                  <a:pPr algn="ctr"/>
                  <a:r>
                    <a:rPr lang="en-US" altLang="zh-CN" sz="1100"/>
                    <a:t>64*4 Linear</a:t>
                  </a:r>
                  <a:endParaRPr lang="zh-CN" altLang="en-US" sz="1100"/>
                </a:p>
              </p:txBody>
            </p:sp>
          </p:grpSp>
          <p:sp>
            <p:nvSpPr>
              <p:cNvPr id="59" name="箭头: 上 58">
                <a:extLst>
                  <a:ext uri="{FF2B5EF4-FFF2-40B4-BE49-F238E27FC236}">
                    <a16:creationId xmlns:a16="http://schemas.microsoft.com/office/drawing/2014/main" id="{46CA169E-30E7-11EA-656D-691873ECE807}"/>
                  </a:ext>
                </a:extLst>
              </p:cNvPr>
              <p:cNvSpPr/>
              <p:nvPr/>
            </p:nvSpPr>
            <p:spPr>
              <a:xfrm rot="5400000">
                <a:off x="1781831" y="4961771"/>
                <a:ext cx="289450" cy="430886"/>
              </a:xfrm>
              <a:prstGeom prst="up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" name="箭头: 上 59">
                <a:extLst>
                  <a:ext uri="{FF2B5EF4-FFF2-40B4-BE49-F238E27FC236}">
                    <a16:creationId xmlns:a16="http://schemas.microsoft.com/office/drawing/2014/main" id="{40998A2B-B491-6953-C3E1-17B53291F8D9}"/>
                  </a:ext>
                </a:extLst>
              </p:cNvPr>
              <p:cNvSpPr/>
              <p:nvPr/>
            </p:nvSpPr>
            <p:spPr>
              <a:xfrm rot="5400000">
                <a:off x="2601478" y="4961771"/>
                <a:ext cx="289450" cy="430886"/>
              </a:xfrm>
              <a:prstGeom prst="up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" name="箭头: 上 60">
                <a:extLst>
                  <a:ext uri="{FF2B5EF4-FFF2-40B4-BE49-F238E27FC236}">
                    <a16:creationId xmlns:a16="http://schemas.microsoft.com/office/drawing/2014/main" id="{A92A9F89-3D4D-A512-28E7-82C9C484E41E}"/>
                  </a:ext>
                </a:extLst>
              </p:cNvPr>
              <p:cNvSpPr/>
              <p:nvPr/>
            </p:nvSpPr>
            <p:spPr>
              <a:xfrm rot="5400000">
                <a:off x="4281764" y="4961771"/>
                <a:ext cx="289450" cy="430886"/>
              </a:xfrm>
              <a:prstGeom prst="up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2" name="箭头: 上 61">
                <a:extLst>
                  <a:ext uri="{FF2B5EF4-FFF2-40B4-BE49-F238E27FC236}">
                    <a16:creationId xmlns:a16="http://schemas.microsoft.com/office/drawing/2014/main" id="{64557D1B-F442-ED73-498C-F811D63B0370}"/>
                  </a:ext>
                </a:extLst>
              </p:cNvPr>
              <p:cNvSpPr/>
              <p:nvPr/>
            </p:nvSpPr>
            <p:spPr>
              <a:xfrm rot="5400000">
                <a:off x="3429181" y="4961771"/>
                <a:ext cx="289450" cy="430886"/>
              </a:xfrm>
              <a:prstGeom prst="up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1097BBA6-D419-2374-E08D-DA26C9F885CA}"/>
                </a:ext>
              </a:extLst>
            </p:cNvPr>
            <p:cNvGrpSpPr/>
            <p:nvPr/>
          </p:nvGrpSpPr>
          <p:grpSpPr>
            <a:xfrm>
              <a:off x="193666" y="5144965"/>
              <a:ext cx="353943" cy="1002319"/>
              <a:chOff x="1341603" y="4676052"/>
              <a:chExt cx="353943" cy="1002319"/>
            </a:xfrm>
          </p:grpSpPr>
          <p:sp>
            <p:nvSpPr>
              <p:cNvPr id="51" name="矩形 50">
                <a:extLst>
                  <a:ext uri="{FF2B5EF4-FFF2-40B4-BE49-F238E27FC236}">
                    <a16:creationId xmlns:a16="http://schemas.microsoft.com/office/drawing/2014/main" id="{3BB9C095-8AEA-1A9E-39B5-560BE3653947}"/>
                  </a:ext>
                </a:extLst>
              </p:cNvPr>
              <p:cNvSpPr/>
              <p:nvPr/>
            </p:nvSpPr>
            <p:spPr>
              <a:xfrm>
                <a:off x="1394568" y="4756195"/>
                <a:ext cx="243401" cy="842038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" name="文本框 51">
                <a:extLst>
                  <a:ext uri="{FF2B5EF4-FFF2-40B4-BE49-F238E27FC236}">
                    <a16:creationId xmlns:a16="http://schemas.microsoft.com/office/drawing/2014/main" id="{F49C8D5F-C1EA-07EB-6C90-0A2D105F15EB}"/>
                  </a:ext>
                </a:extLst>
              </p:cNvPr>
              <p:cNvSpPr txBox="1"/>
              <p:nvPr/>
            </p:nvSpPr>
            <p:spPr>
              <a:xfrm>
                <a:off x="1341603" y="4676052"/>
                <a:ext cx="353943" cy="1002319"/>
              </a:xfrm>
              <a:prstGeom prst="rect">
                <a:avLst/>
              </a:prstGeom>
              <a:noFill/>
            </p:spPr>
            <p:txBody>
              <a:bodyPr vert="eaVert" wrap="square" rtlCol="0">
                <a:spAutoFit/>
              </a:bodyPr>
              <a:lstStyle/>
              <a:p>
                <a:pPr algn="ctr"/>
                <a:r>
                  <a:rPr lang="en-US" altLang="zh-CN" sz="1100"/>
                  <a:t>4</a:t>
                </a:r>
                <a:r>
                  <a:rPr lang="zh-CN" altLang="en-US" sz="1100"/>
                  <a:t>*</a:t>
                </a:r>
                <a:r>
                  <a:rPr lang="en-US" altLang="zh-CN" sz="1100"/>
                  <a:t>64 Linear</a:t>
                </a:r>
                <a:endParaRPr lang="zh-CN" altLang="en-US" sz="1100"/>
              </a:p>
            </p:txBody>
          </p:sp>
        </p:grpSp>
        <p:sp>
          <p:nvSpPr>
            <p:cNvPr id="94" name="箭头: 上 93">
              <a:extLst>
                <a:ext uri="{FF2B5EF4-FFF2-40B4-BE49-F238E27FC236}">
                  <a16:creationId xmlns:a16="http://schemas.microsoft.com/office/drawing/2014/main" id="{49AC2861-1448-F8DB-3023-E3E106D105D6}"/>
                </a:ext>
              </a:extLst>
            </p:cNvPr>
            <p:cNvSpPr/>
            <p:nvPr/>
          </p:nvSpPr>
          <p:spPr>
            <a:xfrm rot="5400000">
              <a:off x="4988844" y="5429750"/>
              <a:ext cx="289450" cy="430886"/>
            </a:xfrm>
            <a:prstGeom prst="upArrow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99" name="组合 98">
              <a:extLst>
                <a:ext uri="{FF2B5EF4-FFF2-40B4-BE49-F238E27FC236}">
                  <a16:creationId xmlns:a16="http://schemas.microsoft.com/office/drawing/2014/main" id="{8FE7977C-4A7E-F17B-113D-EA4DC81294CB}"/>
                </a:ext>
              </a:extLst>
            </p:cNvPr>
            <p:cNvGrpSpPr/>
            <p:nvPr/>
          </p:nvGrpSpPr>
          <p:grpSpPr>
            <a:xfrm>
              <a:off x="4506606" y="5263687"/>
              <a:ext cx="353943" cy="703895"/>
              <a:chOff x="3801024" y="4825262"/>
              <a:chExt cx="353943" cy="703895"/>
            </a:xfrm>
          </p:grpSpPr>
          <p:sp>
            <p:nvSpPr>
              <p:cNvPr id="100" name="矩形 99">
                <a:extLst>
                  <a:ext uri="{FF2B5EF4-FFF2-40B4-BE49-F238E27FC236}">
                    <a16:creationId xmlns:a16="http://schemas.microsoft.com/office/drawing/2014/main" id="{7ACF4F7F-A78F-5439-1EF6-283AE42664EE}"/>
                  </a:ext>
                </a:extLst>
              </p:cNvPr>
              <p:cNvSpPr/>
              <p:nvPr/>
            </p:nvSpPr>
            <p:spPr>
              <a:xfrm>
                <a:off x="3856296" y="4930524"/>
                <a:ext cx="243401" cy="493381"/>
              </a:xfrm>
              <a:prstGeom prst="rect">
                <a:avLst/>
              </a:prstGeom>
              <a:noFill/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1" name="文本框 100">
                <a:extLst>
                  <a:ext uri="{FF2B5EF4-FFF2-40B4-BE49-F238E27FC236}">
                    <a16:creationId xmlns:a16="http://schemas.microsoft.com/office/drawing/2014/main" id="{B3C8F47A-B001-6AD1-97B4-BEB5F3E6A130}"/>
                  </a:ext>
                </a:extLst>
              </p:cNvPr>
              <p:cNvSpPr txBox="1"/>
              <p:nvPr/>
            </p:nvSpPr>
            <p:spPr>
              <a:xfrm>
                <a:off x="3801024" y="4825262"/>
                <a:ext cx="353943" cy="703895"/>
              </a:xfrm>
              <a:prstGeom prst="rect">
                <a:avLst/>
              </a:prstGeom>
              <a:noFill/>
            </p:spPr>
            <p:txBody>
              <a:bodyPr vert="eaVert" wrap="square" rtlCol="0">
                <a:spAutoFit/>
              </a:bodyPr>
              <a:lstStyle/>
              <a:p>
                <a:pPr algn="ctr"/>
                <a:r>
                  <a:rPr lang="en-US" altLang="zh-CN" sz="1100" err="1"/>
                  <a:t>Relu</a:t>
                </a:r>
                <a:endParaRPr lang="zh-CN" altLang="en-US" sz="1100"/>
              </a:p>
            </p:txBody>
          </p:sp>
        </p:grpSp>
        <p:grpSp>
          <p:nvGrpSpPr>
            <p:cNvPr id="104" name="组合 103">
              <a:extLst>
                <a:ext uri="{FF2B5EF4-FFF2-40B4-BE49-F238E27FC236}">
                  <a16:creationId xmlns:a16="http://schemas.microsoft.com/office/drawing/2014/main" id="{80F0BA71-EDF1-6117-B17E-1474EA54FDED}"/>
                </a:ext>
              </a:extLst>
            </p:cNvPr>
            <p:cNvGrpSpPr/>
            <p:nvPr/>
          </p:nvGrpSpPr>
          <p:grpSpPr>
            <a:xfrm>
              <a:off x="555070" y="4801307"/>
              <a:ext cx="3885853" cy="1670918"/>
              <a:chOff x="563176" y="4780175"/>
              <a:chExt cx="3885853" cy="1670918"/>
            </a:xfrm>
          </p:grpSpPr>
          <p:grpSp>
            <p:nvGrpSpPr>
              <p:cNvPr id="36" name="组合 35">
                <a:extLst>
                  <a:ext uri="{FF2B5EF4-FFF2-40B4-BE49-F238E27FC236}">
                    <a16:creationId xmlns:a16="http://schemas.microsoft.com/office/drawing/2014/main" id="{818E719B-4BF3-9E45-2A52-CCE6F4953D5C}"/>
                  </a:ext>
                </a:extLst>
              </p:cNvPr>
              <p:cNvGrpSpPr/>
              <p:nvPr/>
            </p:nvGrpSpPr>
            <p:grpSpPr>
              <a:xfrm>
                <a:off x="1833495" y="4780175"/>
                <a:ext cx="353943" cy="1670918"/>
                <a:chOff x="2980448" y="4341755"/>
                <a:chExt cx="353943" cy="1670918"/>
              </a:xfrm>
            </p:grpSpPr>
            <p:sp>
              <p:nvSpPr>
                <p:cNvPr id="47" name="矩形 46">
                  <a:extLst>
                    <a:ext uri="{FF2B5EF4-FFF2-40B4-BE49-F238E27FC236}">
                      <a16:creationId xmlns:a16="http://schemas.microsoft.com/office/drawing/2014/main" id="{C9CF969B-3410-9FDB-815A-17A153220E78}"/>
                    </a:ext>
                  </a:extLst>
                </p:cNvPr>
                <p:cNvSpPr/>
                <p:nvPr/>
              </p:nvSpPr>
              <p:spPr>
                <a:xfrm>
                  <a:off x="3035720" y="4341755"/>
                  <a:ext cx="243401" cy="1670918"/>
                </a:xfrm>
                <a:prstGeom prst="rect">
                  <a:avLst/>
                </a:prstGeom>
                <a:noFill/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8" name="文本框 47">
                  <a:extLst>
                    <a:ext uri="{FF2B5EF4-FFF2-40B4-BE49-F238E27FC236}">
                      <a16:creationId xmlns:a16="http://schemas.microsoft.com/office/drawing/2014/main" id="{AB150ECC-B2D7-F793-0C58-0A5007BCC684}"/>
                    </a:ext>
                  </a:extLst>
                </p:cNvPr>
                <p:cNvSpPr txBox="1"/>
                <p:nvPr/>
              </p:nvSpPr>
              <p:spPr>
                <a:xfrm>
                  <a:off x="2980448" y="4703843"/>
                  <a:ext cx="353943" cy="946734"/>
                </a:xfrm>
                <a:prstGeom prst="rect">
                  <a:avLst/>
                </a:prstGeom>
                <a:noFill/>
              </p:spPr>
              <p:txBody>
                <a:bodyPr vert="eaVert" wrap="none" rtlCol="0">
                  <a:spAutoFit/>
                </a:bodyPr>
                <a:lstStyle/>
                <a:p>
                  <a:pPr algn="ctr"/>
                  <a:r>
                    <a:rPr lang="en-US" altLang="zh-CN" sz="1100"/>
                    <a:t>64*64 Linear</a:t>
                  </a:r>
                  <a:endParaRPr lang="zh-CN" altLang="en-US" sz="1100"/>
                </a:p>
              </p:txBody>
            </p:sp>
          </p:grpSp>
          <p:grpSp>
            <p:nvGrpSpPr>
              <p:cNvPr id="35" name="组合 34">
                <a:extLst>
                  <a:ext uri="{FF2B5EF4-FFF2-40B4-BE49-F238E27FC236}">
                    <a16:creationId xmlns:a16="http://schemas.microsoft.com/office/drawing/2014/main" id="{C7AF38FC-4BA4-29C8-B8E5-E52E834FC76D}"/>
                  </a:ext>
                </a:extLst>
              </p:cNvPr>
              <p:cNvGrpSpPr/>
              <p:nvPr/>
            </p:nvGrpSpPr>
            <p:grpSpPr>
              <a:xfrm>
                <a:off x="1005922" y="5347515"/>
                <a:ext cx="353943" cy="595347"/>
                <a:chOff x="2159872" y="4879537"/>
                <a:chExt cx="353943" cy="595347"/>
              </a:xfrm>
            </p:grpSpPr>
            <p:sp>
              <p:nvSpPr>
                <p:cNvPr id="49" name="矩形 48">
                  <a:extLst>
                    <a:ext uri="{FF2B5EF4-FFF2-40B4-BE49-F238E27FC236}">
                      <a16:creationId xmlns:a16="http://schemas.microsoft.com/office/drawing/2014/main" id="{C1E5444F-59CE-AE3D-0F6A-CA2596BA7CC3}"/>
                    </a:ext>
                  </a:extLst>
                </p:cNvPr>
                <p:cNvSpPr/>
                <p:nvPr/>
              </p:nvSpPr>
              <p:spPr>
                <a:xfrm>
                  <a:off x="2215144" y="4930524"/>
                  <a:ext cx="243401" cy="493381"/>
                </a:xfrm>
                <a:prstGeom prst="rect">
                  <a:avLst/>
                </a:prstGeom>
                <a:noFill/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0" name="文本框 49">
                  <a:extLst>
                    <a:ext uri="{FF2B5EF4-FFF2-40B4-BE49-F238E27FC236}">
                      <a16:creationId xmlns:a16="http://schemas.microsoft.com/office/drawing/2014/main" id="{D80DB9CE-0008-5B96-278F-899C2724C126}"/>
                    </a:ext>
                  </a:extLst>
                </p:cNvPr>
                <p:cNvSpPr txBox="1"/>
                <p:nvPr/>
              </p:nvSpPr>
              <p:spPr>
                <a:xfrm>
                  <a:off x="2159872" y="4879537"/>
                  <a:ext cx="353943" cy="595347"/>
                </a:xfrm>
                <a:prstGeom prst="rect">
                  <a:avLst/>
                </a:prstGeom>
                <a:noFill/>
              </p:spPr>
              <p:txBody>
                <a:bodyPr vert="eaVert" wrap="square" rtlCol="0">
                  <a:spAutoFit/>
                </a:bodyPr>
                <a:lstStyle/>
                <a:p>
                  <a:pPr algn="ctr"/>
                  <a:r>
                    <a:rPr lang="en-US" altLang="zh-CN" sz="1100" err="1"/>
                    <a:t>Relu</a:t>
                  </a:r>
                  <a:endParaRPr lang="zh-CN" altLang="en-US" sz="1100"/>
                </a:p>
              </p:txBody>
            </p:sp>
          </p:grpSp>
          <p:grpSp>
            <p:nvGrpSpPr>
              <p:cNvPr id="37" name="组合 36">
                <a:extLst>
                  <a:ext uri="{FF2B5EF4-FFF2-40B4-BE49-F238E27FC236}">
                    <a16:creationId xmlns:a16="http://schemas.microsoft.com/office/drawing/2014/main" id="{5002D695-BFDE-95D2-1F74-5BB5E70E774A}"/>
                  </a:ext>
                </a:extLst>
              </p:cNvPr>
              <p:cNvGrpSpPr/>
              <p:nvPr/>
            </p:nvGrpSpPr>
            <p:grpSpPr>
              <a:xfrm>
                <a:off x="2690883" y="5293246"/>
                <a:ext cx="353943" cy="703895"/>
                <a:chOff x="3801024" y="4825262"/>
                <a:chExt cx="353943" cy="703895"/>
              </a:xfrm>
            </p:grpSpPr>
            <p:sp>
              <p:nvSpPr>
                <p:cNvPr id="45" name="矩形 44">
                  <a:extLst>
                    <a:ext uri="{FF2B5EF4-FFF2-40B4-BE49-F238E27FC236}">
                      <a16:creationId xmlns:a16="http://schemas.microsoft.com/office/drawing/2014/main" id="{92F4FB78-B16C-436A-EBA0-16C17E1863D3}"/>
                    </a:ext>
                  </a:extLst>
                </p:cNvPr>
                <p:cNvSpPr/>
                <p:nvPr/>
              </p:nvSpPr>
              <p:spPr>
                <a:xfrm>
                  <a:off x="3856296" y="4930524"/>
                  <a:ext cx="243401" cy="493381"/>
                </a:xfrm>
                <a:prstGeom prst="rect">
                  <a:avLst/>
                </a:prstGeom>
                <a:noFill/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6" name="文本框 45">
                  <a:extLst>
                    <a:ext uri="{FF2B5EF4-FFF2-40B4-BE49-F238E27FC236}">
                      <a16:creationId xmlns:a16="http://schemas.microsoft.com/office/drawing/2014/main" id="{4BCB1FAC-3B5B-CF65-3299-795EEB362AAF}"/>
                    </a:ext>
                  </a:extLst>
                </p:cNvPr>
                <p:cNvSpPr txBox="1"/>
                <p:nvPr/>
              </p:nvSpPr>
              <p:spPr>
                <a:xfrm>
                  <a:off x="3801024" y="4825262"/>
                  <a:ext cx="353943" cy="703895"/>
                </a:xfrm>
                <a:prstGeom prst="rect">
                  <a:avLst/>
                </a:prstGeom>
                <a:noFill/>
              </p:spPr>
              <p:txBody>
                <a:bodyPr vert="eaVert" wrap="square" rtlCol="0">
                  <a:spAutoFit/>
                </a:bodyPr>
                <a:lstStyle/>
                <a:p>
                  <a:pPr algn="ctr"/>
                  <a:r>
                    <a:rPr lang="en-US" altLang="zh-CN" sz="1100" err="1"/>
                    <a:t>Relu</a:t>
                  </a:r>
                  <a:endParaRPr lang="zh-CN" altLang="en-US" sz="1100"/>
                </a:p>
              </p:txBody>
            </p:sp>
          </p:grpSp>
          <p:grpSp>
            <p:nvGrpSpPr>
              <p:cNvPr id="38" name="组合 37">
                <a:extLst>
                  <a:ext uri="{FF2B5EF4-FFF2-40B4-BE49-F238E27FC236}">
                    <a16:creationId xmlns:a16="http://schemas.microsoft.com/office/drawing/2014/main" id="{AA19DB81-A3B6-352D-707A-7870E43A7B59}"/>
                  </a:ext>
                </a:extLst>
              </p:cNvPr>
              <p:cNvGrpSpPr/>
              <p:nvPr/>
            </p:nvGrpSpPr>
            <p:grpSpPr>
              <a:xfrm>
                <a:off x="3605162" y="4899988"/>
                <a:ext cx="353943" cy="1473565"/>
                <a:chOff x="4621600" y="4460637"/>
                <a:chExt cx="353943" cy="1473565"/>
              </a:xfrm>
            </p:grpSpPr>
            <p:sp>
              <p:nvSpPr>
                <p:cNvPr id="43" name="矩形 42">
                  <a:extLst>
                    <a:ext uri="{FF2B5EF4-FFF2-40B4-BE49-F238E27FC236}">
                      <a16:creationId xmlns:a16="http://schemas.microsoft.com/office/drawing/2014/main" id="{D848093C-ED1D-A764-A5DB-3C26D5C190CC}"/>
                    </a:ext>
                  </a:extLst>
                </p:cNvPr>
                <p:cNvSpPr/>
                <p:nvPr/>
              </p:nvSpPr>
              <p:spPr>
                <a:xfrm>
                  <a:off x="4676873" y="4756195"/>
                  <a:ext cx="243401" cy="842038"/>
                </a:xfrm>
                <a:prstGeom prst="rect">
                  <a:avLst/>
                </a:prstGeom>
                <a:noFill/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4" name="文本框 43">
                  <a:extLst>
                    <a:ext uri="{FF2B5EF4-FFF2-40B4-BE49-F238E27FC236}">
                      <a16:creationId xmlns:a16="http://schemas.microsoft.com/office/drawing/2014/main" id="{C7FA8854-D9C1-5DBF-164A-DF132561E6F3}"/>
                    </a:ext>
                  </a:extLst>
                </p:cNvPr>
                <p:cNvSpPr txBox="1"/>
                <p:nvPr/>
              </p:nvSpPr>
              <p:spPr>
                <a:xfrm>
                  <a:off x="4621600" y="4460637"/>
                  <a:ext cx="353943" cy="1473565"/>
                </a:xfrm>
                <a:prstGeom prst="rect">
                  <a:avLst/>
                </a:prstGeom>
                <a:noFill/>
              </p:spPr>
              <p:txBody>
                <a:bodyPr vert="eaVert" wrap="square" rtlCol="0">
                  <a:spAutoFit/>
                </a:bodyPr>
                <a:lstStyle/>
                <a:p>
                  <a:pPr algn="ctr"/>
                  <a:r>
                    <a:rPr lang="en-US" altLang="zh-CN" sz="1100"/>
                    <a:t>64*4 Linear</a:t>
                  </a:r>
                  <a:endParaRPr lang="zh-CN" altLang="en-US" sz="1100"/>
                </a:p>
              </p:txBody>
            </p:sp>
          </p:grpSp>
          <p:sp>
            <p:nvSpPr>
              <p:cNvPr id="39" name="箭头: 上 38">
                <a:extLst>
                  <a:ext uri="{FF2B5EF4-FFF2-40B4-BE49-F238E27FC236}">
                    <a16:creationId xmlns:a16="http://schemas.microsoft.com/office/drawing/2014/main" id="{BC26A2AD-397A-D0B8-9A86-31CF6F1CF544}"/>
                  </a:ext>
                </a:extLst>
              </p:cNvPr>
              <p:cNvSpPr/>
              <p:nvPr/>
            </p:nvSpPr>
            <p:spPr>
              <a:xfrm rot="5400000">
                <a:off x="633894" y="5430681"/>
                <a:ext cx="289450" cy="430886"/>
              </a:xfrm>
              <a:prstGeom prst="up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" name="箭头: 上 39">
                <a:extLst>
                  <a:ext uri="{FF2B5EF4-FFF2-40B4-BE49-F238E27FC236}">
                    <a16:creationId xmlns:a16="http://schemas.microsoft.com/office/drawing/2014/main" id="{3C2806C6-21C7-1442-AC94-6FA3C8B7BBC5}"/>
                  </a:ext>
                </a:extLst>
              </p:cNvPr>
              <p:cNvSpPr/>
              <p:nvPr/>
            </p:nvSpPr>
            <p:spPr>
              <a:xfrm rot="5400000">
                <a:off x="1473212" y="5430681"/>
                <a:ext cx="289450" cy="430886"/>
              </a:xfrm>
              <a:prstGeom prst="up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1" name="箭头: 上 40">
                <a:extLst>
                  <a:ext uri="{FF2B5EF4-FFF2-40B4-BE49-F238E27FC236}">
                    <a16:creationId xmlns:a16="http://schemas.microsoft.com/office/drawing/2014/main" id="{5F09CDBF-1A17-E072-46B6-4C3F95799E4E}"/>
                  </a:ext>
                </a:extLst>
              </p:cNvPr>
              <p:cNvSpPr/>
              <p:nvPr/>
            </p:nvSpPr>
            <p:spPr>
              <a:xfrm rot="5400000">
                <a:off x="3178763" y="5421768"/>
                <a:ext cx="289450" cy="430886"/>
              </a:xfrm>
              <a:prstGeom prst="up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2" name="箭头: 上 41">
                <a:extLst>
                  <a:ext uri="{FF2B5EF4-FFF2-40B4-BE49-F238E27FC236}">
                    <a16:creationId xmlns:a16="http://schemas.microsoft.com/office/drawing/2014/main" id="{FABEBF35-BA64-0B2C-B4C7-3BDE6DB72D01}"/>
                  </a:ext>
                </a:extLst>
              </p:cNvPr>
              <p:cNvSpPr/>
              <p:nvPr/>
            </p:nvSpPr>
            <p:spPr>
              <a:xfrm rot="5400000">
                <a:off x="2299118" y="5410476"/>
                <a:ext cx="289450" cy="430886"/>
              </a:xfrm>
              <a:prstGeom prst="up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2" name="箭头: 上 101">
                <a:extLst>
                  <a:ext uri="{FF2B5EF4-FFF2-40B4-BE49-F238E27FC236}">
                    <a16:creationId xmlns:a16="http://schemas.microsoft.com/office/drawing/2014/main" id="{FA93751C-1A94-DF1F-DF1D-2F9B0849333E}"/>
                  </a:ext>
                </a:extLst>
              </p:cNvPr>
              <p:cNvSpPr/>
              <p:nvPr/>
            </p:nvSpPr>
            <p:spPr>
              <a:xfrm rot="5400000">
                <a:off x="4088861" y="5410476"/>
                <a:ext cx="289450" cy="430886"/>
              </a:xfrm>
              <a:prstGeom prst="up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cxnSp>
        <p:nvCxnSpPr>
          <p:cNvPr id="107" name="连接符: 曲线 106">
            <a:extLst>
              <a:ext uri="{FF2B5EF4-FFF2-40B4-BE49-F238E27FC236}">
                <a16:creationId xmlns:a16="http://schemas.microsoft.com/office/drawing/2014/main" id="{E7056930-1209-2929-AB20-7A5CDD8D65A0}"/>
              </a:ext>
            </a:extLst>
          </p:cNvPr>
          <p:cNvCxnSpPr>
            <a:cxnSpLocks/>
            <a:endCxn id="17" idx="2"/>
          </p:cNvCxnSpPr>
          <p:nvPr/>
        </p:nvCxnSpPr>
        <p:spPr>
          <a:xfrm flipV="1">
            <a:off x="9087231" y="4918075"/>
            <a:ext cx="596487" cy="682109"/>
          </a:xfrm>
          <a:prstGeom prst="curvedConnector2">
            <a:avLst/>
          </a:prstGeom>
          <a:ln w="127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031535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1E882C0A-2F6B-1CA2-C999-5F4B296541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9437" y="923339"/>
            <a:ext cx="5400000" cy="5400000"/>
          </a:xfr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1427D474-91A5-F5F0-B061-2FBCAA6D0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PART III </a:t>
            </a:r>
            <a:r>
              <a:rPr lang="zh-CN" altLang="en-US"/>
              <a:t>信息压缩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7ACFCC3-3A18-BFEB-2350-65153681BD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92893" y="923339"/>
            <a:ext cx="5400000" cy="540000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16182279-FA1E-D568-C978-D6DEBB7B06D0}"/>
              </a:ext>
            </a:extLst>
          </p:cNvPr>
          <p:cNvSpPr txBox="1"/>
          <p:nvPr/>
        </p:nvSpPr>
        <p:spPr>
          <a:xfrm>
            <a:off x="815510" y="6230702"/>
            <a:ext cx="4847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>
                <a:latin typeface="等线" panose="02010600030101010101" pitchFamily="2" charset="-122"/>
                <a:ea typeface="等线" panose="02010600030101010101" pitchFamily="2" charset="-122"/>
              </a:rPr>
              <a:t>Ode NIS</a:t>
            </a:r>
            <a:r>
              <a:rPr lang="zh-CN" altLang="en-US">
                <a:latin typeface="等线" panose="02010600030101010101" pitchFamily="2" charset="-122"/>
                <a:ea typeface="等线" panose="02010600030101010101" pitchFamily="2" charset="-122"/>
              </a:rPr>
              <a:t>恢复出的宏观状态与真实的宏观状态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CA63250-24B2-0713-98CB-850A248902BD}"/>
              </a:ext>
            </a:extLst>
          </p:cNvPr>
          <p:cNvSpPr txBox="1"/>
          <p:nvPr/>
        </p:nvSpPr>
        <p:spPr>
          <a:xfrm>
            <a:off x="7045040" y="6230702"/>
            <a:ext cx="4295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>
                <a:latin typeface="等线" panose="02010600030101010101" pitchFamily="2" charset="-122"/>
                <a:ea typeface="等线" panose="02010600030101010101" pitchFamily="2" charset="-122"/>
              </a:rPr>
              <a:t>预测的宏观动力学与真实的宏观动力学</a:t>
            </a:r>
          </a:p>
        </p:txBody>
      </p:sp>
    </p:spTree>
    <p:extLst>
      <p:ext uri="{BB962C8B-B14F-4D97-AF65-F5344CB8AC3E}">
        <p14:creationId xmlns:p14="http://schemas.microsoft.com/office/powerpoint/2010/main" val="380521403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1E882C0A-2F6B-1CA2-C999-5F4B296541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9437" y="923339"/>
            <a:ext cx="5400000" cy="5400000"/>
          </a:xfr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1427D474-91A5-F5F0-B061-2FBCAA6D0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PART III </a:t>
            </a:r>
            <a:r>
              <a:rPr lang="zh-CN" altLang="en-US"/>
              <a:t>信息压缩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7ACFCC3-3A18-BFEB-2350-65153681BD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92893" y="923339"/>
            <a:ext cx="5400000" cy="540000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16182279-FA1E-D568-C978-D6DEBB7B06D0}"/>
              </a:ext>
            </a:extLst>
          </p:cNvPr>
          <p:cNvSpPr txBox="1"/>
          <p:nvPr/>
        </p:nvSpPr>
        <p:spPr>
          <a:xfrm>
            <a:off x="1091584" y="6236810"/>
            <a:ext cx="4295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>
                <a:latin typeface="等线" panose="02010600030101010101" pitchFamily="2" charset="-122"/>
                <a:ea typeface="等线" panose="02010600030101010101" pitchFamily="2" charset="-122"/>
              </a:rPr>
              <a:t>400</a:t>
            </a:r>
            <a:r>
              <a:rPr lang="zh-CN" altLang="en-US">
                <a:latin typeface="等线" panose="02010600030101010101" pitchFamily="2" charset="-122"/>
                <a:ea typeface="等线" panose="02010600030101010101" pitchFamily="2" charset="-122"/>
              </a:rPr>
              <a:t>个时间步后的真实轨迹和预测轨迹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CA63250-24B2-0713-98CB-850A248902BD}"/>
              </a:ext>
            </a:extLst>
          </p:cNvPr>
          <p:cNvSpPr txBox="1"/>
          <p:nvPr/>
        </p:nvSpPr>
        <p:spPr>
          <a:xfrm>
            <a:off x="7045040" y="6230702"/>
            <a:ext cx="4295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>
                <a:latin typeface="等线" panose="02010600030101010101" pitchFamily="2" charset="-122"/>
                <a:ea typeface="等线" panose="02010600030101010101" pitchFamily="2" charset="-122"/>
              </a:rPr>
              <a:t>动态轨迹</a:t>
            </a:r>
          </a:p>
        </p:txBody>
      </p:sp>
    </p:spTree>
    <p:extLst>
      <p:ext uri="{BB962C8B-B14F-4D97-AF65-F5344CB8AC3E}">
        <p14:creationId xmlns:p14="http://schemas.microsoft.com/office/powerpoint/2010/main" val="30836062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CBB0869A-0BE5-B3E9-F73D-2F3691E4D9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13869B58-EB62-B4F2-6399-6EE7187CB4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1114923"/>
            <a:ext cx="4621553" cy="1360728"/>
          </a:xfrm>
        </p:spPr>
        <p:txBody>
          <a:bodyPr anchor="b">
            <a:normAutofit/>
          </a:bodyPr>
          <a:lstStyle/>
          <a:p>
            <a:r>
              <a:rPr lang="en-US" altLang="zh-CN" sz="3100"/>
              <a:t>Neural Ordinary Differential Equations</a:t>
            </a:r>
            <a:endParaRPr lang="zh-CN" altLang="en-US" sz="310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B2576AF0-8419-1F73-FA86-CC661B5211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8" y="2584058"/>
            <a:ext cx="4621553" cy="3159018"/>
          </a:xfrm>
        </p:spPr>
        <p:txBody>
          <a:bodyPr>
            <a:normAutofit/>
          </a:bodyPr>
          <a:lstStyle/>
          <a:p>
            <a:r>
              <a:rPr lang="zh-CN" altLang="en-US" sz="1800"/>
              <a:t>如何利用微分方程求解的方法来训练深度神经网络</a:t>
            </a:r>
            <a:endParaRPr lang="en-US" altLang="zh-CN" sz="1800"/>
          </a:p>
          <a:p>
            <a:r>
              <a:rPr lang="zh-CN" altLang="en-US" sz="1800"/>
              <a:t>嫁接深度学习与微分方程、自动控制等问题的桥梁</a:t>
            </a:r>
            <a:endParaRPr lang="en-US" altLang="zh-CN" sz="1800"/>
          </a:p>
          <a:p>
            <a:r>
              <a:rPr lang="zh-CN" altLang="en-US" sz="1800"/>
              <a:t>可学习的动力系统模型（我们最关心的问题）</a:t>
            </a:r>
          </a:p>
        </p:txBody>
      </p:sp>
      <p:pic>
        <p:nvPicPr>
          <p:cNvPr id="6" name="图片 5" descr="文本&#10;&#10;描述已自动生成">
            <a:extLst>
              <a:ext uri="{FF2B5EF4-FFF2-40B4-BE49-F238E27FC236}">
                <a16:creationId xmlns:a16="http://schemas.microsoft.com/office/drawing/2014/main" id="{E9B461EB-0509-F670-D9C9-6C9CDF2542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1598" y="1114923"/>
            <a:ext cx="5477105" cy="4628153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5366F485-EB4F-2C5F-D628-93DB0C934C5C}"/>
              </a:ext>
            </a:extLst>
          </p:cNvPr>
          <p:cNvSpPr txBox="1"/>
          <p:nvPr/>
        </p:nvSpPr>
        <p:spPr>
          <a:xfrm>
            <a:off x="5234201" y="6358206"/>
            <a:ext cx="805281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[1806.07366] Neural Ordinary Differential Equations (arxiv.org)</a:t>
            </a:r>
            <a:endParaRPr lang="zh-CN" alt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057304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DDA586-B329-CA91-A42B-2A71D0864B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PART IV </a:t>
            </a:r>
            <a:r>
              <a:rPr lang="zh-CN" altLang="en-US"/>
              <a:t>实际应用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9EBF637-4FA9-37FC-F36B-66CDF273B1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2000">
                <a:latin typeface="幼圆" panose="02010509060101010101" pitchFamily="49" charset="-122"/>
                <a:ea typeface="幼圆" panose="02010509060101010101" pitchFamily="49" charset="-122"/>
              </a:rPr>
              <a:t>龙裕坤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177407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F58CD8-6222-695B-9828-9B65BBEA7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PART IV </a:t>
            </a:r>
            <a:r>
              <a:rPr lang="zh-CN" altLang="en-US"/>
              <a:t>实际应用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8BFF7D1-393D-7853-7E6C-D5E9F5209C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/>
              <a:t>MIT-BIH </a:t>
            </a:r>
            <a:r>
              <a:rPr lang="zh-CN" altLang="en-US"/>
              <a:t>心律失常数据库（</a:t>
            </a:r>
            <a:r>
              <a:rPr lang="en-US" altLang="zh-CN"/>
              <a:t>MIT-BIH Arrhythmia Database</a:t>
            </a:r>
            <a:r>
              <a:rPr lang="zh-CN" altLang="en-US"/>
              <a:t>）是由麻省理工学院计算机科学与人工智能实验室（</a:t>
            </a:r>
            <a:r>
              <a:rPr lang="en-US" altLang="zh-CN"/>
              <a:t>MIT CSAIL</a:t>
            </a:r>
            <a:r>
              <a:rPr lang="zh-CN" altLang="en-US"/>
              <a:t>）和贝斯以色列女执事医疗中心（</a:t>
            </a:r>
            <a:r>
              <a:rPr lang="en-US" altLang="zh-CN"/>
              <a:t>Beth Israel Deaconess Medical Center</a:t>
            </a:r>
            <a:r>
              <a:rPr lang="zh-CN" altLang="en-US"/>
              <a:t>）合作开发的。该数据库被广泛用于研究和开发心电图（</a:t>
            </a:r>
            <a:r>
              <a:rPr lang="en-US" altLang="zh-CN"/>
              <a:t>ECG</a:t>
            </a:r>
            <a:r>
              <a:rPr lang="zh-CN" altLang="en-US"/>
              <a:t>）信号的自动分析算法。</a:t>
            </a:r>
            <a:endParaRPr lang="en-US" altLang="zh-CN"/>
          </a:p>
          <a:p>
            <a:r>
              <a:rPr lang="zh-CN" altLang="en-US"/>
              <a:t>数据为</a:t>
            </a:r>
            <a:r>
              <a:rPr lang="en-US" altLang="zh-CN"/>
              <a:t>187</a:t>
            </a:r>
            <a:r>
              <a:rPr lang="zh-CN" altLang="en-US"/>
              <a:t>个采样点的</a:t>
            </a:r>
            <a:r>
              <a:rPr lang="en-US" altLang="zh-CN"/>
              <a:t>ECG</a:t>
            </a:r>
            <a:r>
              <a:rPr lang="zh-CN" altLang="en-US"/>
              <a:t>数据，共分为五类：</a:t>
            </a:r>
            <a:endParaRPr lang="en-US" altLang="zh-CN"/>
          </a:p>
          <a:p>
            <a:pPr marL="228600" lvl="1" indent="0">
              <a:buNone/>
            </a:pPr>
            <a:r>
              <a:rPr lang="en-US" altLang="zh-CN" b="1"/>
              <a:t>0 class</a:t>
            </a:r>
            <a:r>
              <a:rPr lang="en-US" altLang="zh-CN"/>
              <a:t>: Normal beat</a:t>
            </a:r>
          </a:p>
          <a:p>
            <a:pPr marL="228600" lvl="1" indent="0">
              <a:buNone/>
            </a:pPr>
            <a:r>
              <a:rPr lang="en-US" altLang="zh-CN" b="1"/>
              <a:t>1 class</a:t>
            </a:r>
            <a:r>
              <a:rPr lang="en-US" altLang="zh-CN"/>
              <a:t>: Supraventricular premature beat</a:t>
            </a:r>
          </a:p>
          <a:p>
            <a:pPr marL="228600" lvl="1" indent="0">
              <a:buNone/>
            </a:pPr>
            <a:r>
              <a:rPr lang="en-US" altLang="zh-CN" b="1"/>
              <a:t>2 class</a:t>
            </a:r>
            <a:r>
              <a:rPr lang="en-US" altLang="zh-CN"/>
              <a:t>: Premature ventricular contraction</a:t>
            </a:r>
          </a:p>
          <a:p>
            <a:pPr marL="228600" lvl="1" indent="0">
              <a:buNone/>
            </a:pPr>
            <a:r>
              <a:rPr lang="en-US" altLang="zh-CN" b="1"/>
              <a:t>3 class</a:t>
            </a:r>
            <a:r>
              <a:rPr lang="en-US" altLang="zh-CN"/>
              <a:t>: Fusion of ventricular and normal beat</a:t>
            </a:r>
          </a:p>
          <a:p>
            <a:pPr marL="228600" lvl="1" indent="0">
              <a:buNone/>
            </a:pPr>
            <a:r>
              <a:rPr lang="en-US" altLang="zh-CN" b="1"/>
              <a:t>4 class</a:t>
            </a:r>
            <a:r>
              <a:rPr lang="en-US" altLang="zh-CN"/>
              <a:t>: Unclassified beat</a:t>
            </a:r>
          </a:p>
          <a:p>
            <a:r>
              <a:rPr lang="en-US" altLang="zh-CN"/>
              <a:t>0 class</a:t>
            </a:r>
            <a:r>
              <a:rPr lang="zh-CN" altLang="en-US"/>
              <a:t>的数据过多，导致数据集严重不平衡，因此随机舍弃了一部分</a:t>
            </a:r>
            <a:r>
              <a:rPr lang="en-US" altLang="zh-CN"/>
              <a:t>0 class</a:t>
            </a:r>
            <a:r>
              <a:rPr lang="zh-CN" altLang="en-US"/>
              <a:t>数据，最后形成具有</a:t>
            </a:r>
            <a:r>
              <a:rPr lang="en-US" altLang="zh-CN"/>
              <a:t>22330</a:t>
            </a:r>
            <a:r>
              <a:rPr lang="zh-CN" altLang="en-US"/>
              <a:t>条数据的训练集与有</a:t>
            </a:r>
            <a:r>
              <a:rPr lang="en-US" altLang="zh-CN"/>
              <a:t>5585</a:t>
            </a:r>
            <a:r>
              <a:rPr lang="zh-CN" altLang="en-US"/>
              <a:t>条数据的测试集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016766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F5FBBF-59C7-CB28-B30A-952F9628B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PART IV </a:t>
            </a:r>
            <a:r>
              <a:rPr lang="zh-CN" altLang="en-US"/>
              <a:t>实际应用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4CB8E26-CCF5-9FD4-8D7D-4F41F90BDE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7" y="4598092"/>
            <a:ext cx="10653579" cy="1525422"/>
          </a:xfrm>
        </p:spPr>
        <p:txBody>
          <a:bodyPr>
            <a:normAutofit/>
          </a:bodyPr>
          <a:lstStyle/>
          <a:p>
            <a:r>
              <a:rPr lang="zh-CN" altLang="en-US"/>
              <a:t>网络结构包括：降采样层，特征提取层，全连接层，其中特征提取层为</a:t>
            </a:r>
            <a:r>
              <a:rPr lang="en-US" altLang="zh-CN"/>
              <a:t>Neural Ode</a:t>
            </a:r>
          </a:p>
          <a:p>
            <a:r>
              <a:rPr lang="en-US" altLang="zh-CN"/>
              <a:t>Ode Solver</a:t>
            </a:r>
            <a:r>
              <a:rPr lang="zh-CN" altLang="en-US"/>
              <a:t>的时间步长为</a:t>
            </a:r>
            <a:r>
              <a:rPr lang="en-US" altLang="zh-CN"/>
              <a:t>1</a:t>
            </a:r>
          </a:p>
          <a:p>
            <a:r>
              <a:rPr lang="en-US" altLang="zh-CN"/>
              <a:t>Batch Size </a:t>
            </a:r>
            <a:r>
              <a:rPr lang="zh-CN" altLang="en-US"/>
              <a:t>为 </a:t>
            </a:r>
            <a:r>
              <a:rPr lang="en-US" altLang="zh-CN"/>
              <a:t>128</a:t>
            </a:r>
            <a:r>
              <a:rPr lang="zh-CN" altLang="en-US"/>
              <a:t>，训练了</a:t>
            </a:r>
            <a:r>
              <a:rPr lang="en-US" altLang="zh-CN"/>
              <a:t>10</a:t>
            </a:r>
            <a:r>
              <a:rPr lang="zh-CN" altLang="en-US"/>
              <a:t>个</a:t>
            </a:r>
            <a:r>
              <a:rPr lang="en-US" altLang="zh-CN"/>
              <a:t>Epoch</a:t>
            </a:r>
          </a:p>
          <a:p>
            <a:endParaRPr lang="en-US" altLang="zh-CN"/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902605D0-24C9-69C2-8687-5A9AFCBA663A}"/>
              </a:ext>
            </a:extLst>
          </p:cNvPr>
          <p:cNvGrpSpPr/>
          <p:nvPr/>
        </p:nvGrpSpPr>
        <p:grpSpPr>
          <a:xfrm>
            <a:off x="1324556" y="1888007"/>
            <a:ext cx="9229761" cy="1802486"/>
            <a:chOff x="1328838" y="1348576"/>
            <a:chExt cx="9229761" cy="1802486"/>
          </a:xfrm>
        </p:grpSpPr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F568E706-A641-D45F-AE71-805A0BCF5608}"/>
                </a:ext>
              </a:extLst>
            </p:cNvPr>
            <p:cNvGrpSpPr/>
            <p:nvPr/>
          </p:nvGrpSpPr>
          <p:grpSpPr>
            <a:xfrm>
              <a:off x="1328838" y="1348576"/>
              <a:ext cx="9229761" cy="1802486"/>
              <a:chOff x="1328838" y="1348576"/>
              <a:chExt cx="9229761" cy="1802486"/>
            </a:xfrm>
          </p:grpSpPr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65161EE1-60A5-5011-5903-C2E4EFB7E145}"/>
                  </a:ext>
                </a:extLst>
              </p:cNvPr>
              <p:cNvGrpSpPr/>
              <p:nvPr/>
            </p:nvGrpSpPr>
            <p:grpSpPr>
              <a:xfrm>
                <a:off x="1328838" y="1598556"/>
                <a:ext cx="2374809" cy="1302526"/>
                <a:chOff x="1328838" y="1605134"/>
                <a:chExt cx="2374809" cy="1302526"/>
              </a:xfrm>
            </p:grpSpPr>
            <p:sp>
              <p:nvSpPr>
                <p:cNvPr id="4" name="矩形: 圆角 3">
                  <a:extLst>
                    <a:ext uri="{FF2B5EF4-FFF2-40B4-BE49-F238E27FC236}">
                      <a16:creationId xmlns:a16="http://schemas.microsoft.com/office/drawing/2014/main" id="{819B9458-B7DF-2614-40B0-CBADA1303836}"/>
                    </a:ext>
                  </a:extLst>
                </p:cNvPr>
                <p:cNvSpPr/>
                <p:nvPr/>
              </p:nvSpPr>
              <p:spPr>
                <a:xfrm>
                  <a:off x="1453829" y="1605134"/>
                  <a:ext cx="2124829" cy="1302526"/>
                </a:xfrm>
                <a:prstGeom prst="roundRect">
                  <a:avLst/>
                </a:prstGeom>
                <a:noFill/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" name="文本框 4">
                  <a:extLst>
                    <a:ext uri="{FF2B5EF4-FFF2-40B4-BE49-F238E27FC236}">
                      <a16:creationId xmlns:a16="http://schemas.microsoft.com/office/drawing/2014/main" id="{34CAC8B0-F93C-B968-0C49-C58626F05B53}"/>
                    </a:ext>
                  </a:extLst>
                </p:cNvPr>
                <p:cNvSpPr txBox="1"/>
                <p:nvPr/>
              </p:nvSpPr>
              <p:spPr>
                <a:xfrm>
                  <a:off x="1328838" y="1887065"/>
                  <a:ext cx="2374809" cy="738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1400" b="1"/>
                    <a:t>Down Sampling Layers</a:t>
                  </a:r>
                </a:p>
                <a:p>
                  <a:pPr algn="ctr"/>
                  <a:endParaRPr lang="en-US" altLang="zh-CN" sz="1400" b="1"/>
                </a:p>
                <a:p>
                  <a:pPr algn="ctr"/>
                  <a:r>
                    <a:rPr lang="en-US" altLang="zh-CN" sz="1400" b="1"/>
                    <a:t>3*conv1d  2*Norm </a:t>
                  </a:r>
                </a:p>
              </p:txBody>
            </p:sp>
          </p:grpSp>
          <p:grpSp>
            <p:nvGrpSpPr>
              <p:cNvPr id="12" name="组合 11">
                <a:extLst>
                  <a:ext uri="{FF2B5EF4-FFF2-40B4-BE49-F238E27FC236}">
                    <a16:creationId xmlns:a16="http://schemas.microsoft.com/office/drawing/2014/main" id="{C80CAD3A-15B0-AA20-8354-6984FF5EDD70}"/>
                  </a:ext>
                </a:extLst>
              </p:cNvPr>
              <p:cNvGrpSpPr/>
              <p:nvPr/>
            </p:nvGrpSpPr>
            <p:grpSpPr>
              <a:xfrm>
                <a:off x="4077196" y="1348576"/>
                <a:ext cx="3644444" cy="1802486"/>
                <a:chOff x="4239789" y="1348576"/>
                <a:chExt cx="3644444" cy="1802486"/>
              </a:xfrm>
            </p:grpSpPr>
            <p:sp>
              <p:nvSpPr>
                <p:cNvPr id="6" name="矩形: 圆角 5">
                  <a:extLst>
                    <a:ext uri="{FF2B5EF4-FFF2-40B4-BE49-F238E27FC236}">
                      <a16:creationId xmlns:a16="http://schemas.microsoft.com/office/drawing/2014/main" id="{0BF46F5D-B751-2259-9177-94399039992F}"/>
                    </a:ext>
                  </a:extLst>
                </p:cNvPr>
                <p:cNvSpPr/>
                <p:nvPr/>
              </p:nvSpPr>
              <p:spPr>
                <a:xfrm>
                  <a:off x="4736460" y="1348576"/>
                  <a:ext cx="2651103" cy="1802486"/>
                </a:xfrm>
                <a:prstGeom prst="roundRect">
                  <a:avLst/>
                </a:prstGeom>
                <a:noFill/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" name="文本框 6">
                  <a:extLst>
                    <a:ext uri="{FF2B5EF4-FFF2-40B4-BE49-F238E27FC236}">
                      <a16:creationId xmlns:a16="http://schemas.microsoft.com/office/drawing/2014/main" id="{2BEF8F60-FE37-172A-2F44-DE61FEB87713}"/>
                    </a:ext>
                  </a:extLst>
                </p:cNvPr>
                <p:cNvSpPr txBox="1"/>
                <p:nvPr/>
              </p:nvSpPr>
              <p:spPr>
                <a:xfrm>
                  <a:off x="4239789" y="1772766"/>
                  <a:ext cx="3644444" cy="9541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1400" b="1"/>
                    <a:t>Neural Ode Feature Layers</a:t>
                  </a:r>
                </a:p>
                <a:p>
                  <a:pPr algn="ctr"/>
                  <a:endParaRPr lang="en-US" altLang="zh-CN" sz="1400" b="1"/>
                </a:p>
                <a:p>
                  <a:pPr algn="ctr"/>
                  <a:r>
                    <a:rPr lang="en-US" altLang="zh-CN" sz="1400" b="1"/>
                    <a:t>Ode Function: </a:t>
                  </a:r>
                </a:p>
                <a:p>
                  <a:pPr algn="ctr"/>
                  <a:r>
                    <a:rPr lang="en-US" altLang="zh-CN" sz="1400" b="1"/>
                    <a:t>2*conv1d 3*Norm</a:t>
                  </a:r>
                </a:p>
              </p:txBody>
            </p:sp>
          </p:grpSp>
          <p:grpSp>
            <p:nvGrpSpPr>
              <p:cNvPr id="13" name="组合 12">
                <a:extLst>
                  <a:ext uri="{FF2B5EF4-FFF2-40B4-BE49-F238E27FC236}">
                    <a16:creationId xmlns:a16="http://schemas.microsoft.com/office/drawing/2014/main" id="{A53C2F06-0245-E60B-EA55-36AAC94B1612}"/>
                  </a:ext>
                </a:extLst>
              </p:cNvPr>
              <p:cNvGrpSpPr/>
              <p:nvPr/>
            </p:nvGrpSpPr>
            <p:grpSpPr>
              <a:xfrm>
                <a:off x="8095189" y="1598556"/>
                <a:ext cx="2463410" cy="1302526"/>
                <a:chOff x="8095189" y="1680898"/>
                <a:chExt cx="2463410" cy="1302526"/>
              </a:xfrm>
            </p:grpSpPr>
            <p:sp>
              <p:nvSpPr>
                <p:cNvPr id="8" name="矩形: 圆角 7">
                  <a:extLst>
                    <a:ext uri="{FF2B5EF4-FFF2-40B4-BE49-F238E27FC236}">
                      <a16:creationId xmlns:a16="http://schemas.microsoft.com/office/drawing/2014/main" id="{94C33934-8B7F-0D6E-0FC8-7DDA143BEC3C}"/>
                    </a:ext>
                  </a:extLst>
                </p:cNvPr>
                <p:cNvSpPr/>
                <p:nvPr/>
              </p:nvSpPr>
              <p:spPr>
                <a:xfrm>
                  <a:off x="8264480" y="1680898"/>
                  <a:ext cx="2124829" cy="1302526"/>
                </a:xfrm>
                <a:prstGeom prst="roundRect">
                  <a:avLst/>
                </a:prstGeom>
                <a:noFill/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9" name="文本框 8">
                  <a:extLst>
                    <a:ext uri="{FF2B5EF4-FFF2-40B4-BE49-F238E27FC236}">
                      <a16:creationId xmlns:a16="http://schemas.microsoft.com/office/drawing/2014/main" id="{BA9D808E-7001-FECB-5363-E21B1E57D0F9}"/>
                    </a:ext>
                  </a:extLst>
                </p:cNvPr>
                <p:cNvSpPr txBox="1"/>
                <p:nvPr/>
              </p:nvSpPr>
              <p:spPr>
                <a:xfrm>
                  <a:off x="8095189" y="1855108"/>
                  <a:ext cx="2463410" cy="9541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1400" b="1"/>
                    <a:t>FC Layers</a:t>
                  </a:r>
                </a:p>
                <a:p>
                  <a:pPr algn="ctr"/>
                  <a:endParaRPr lang="en-US" altLang="zh-CN" sz="1400" b="1"/>
                </a:p>
                <a:p>
                  <a:pPr algn="ctr"/>
                  <a:r>
                    <a:rPr lang="en-US" altLang="zh-CN" sz="1400" b="1"/>
                    <a:t>1*Norm 1*</a:t>
                  </a:r>
                  <a:r>
                    <a:rPr lang="en-US" altLang="zh-CN" sz="1400" b="1" err="1"/>
                    <a:t>AvgPool</a:t>
                  </a:r>
                  <a:r>
                    <a:rPr lang="en-US" altLang="zh-CN" sz="1400" b="1"/>
                    <a:t> 1*Linear</a:t>
                  </a:r>
                  <a:endParaRPr lang="zh-CN" altLang="en-US" sz="1400" b="1"/>
                </a:p>
              </p:txBody>
            </p:sp>
          </p:grpSp>
        </p:grpSp>
        <p:sp>
          <p:nvSpPr>
            <p:cNvPr id="15" name="箭头: 右 14">
              <a:extLst>
                <a:ext uri="{FF2B5EF4-FFF2-40B4-BE49-F238E27FC236}">
                  <a16:creationId xmlns:a16="http://schemas.microsoft.com/office/drawing/2014/main" id="{0FF695A7-D4A6-A7AC-8195-B07AEF0F88F5}"/>
                </a:ext>
              </a:extLst>
            </p:cNvPr>
            <p:cNvSpPr/>
            <p:nvPr/>
          </p:nvSpPr>
          <p:spPr>
            <a:xfrm>
              <a:off x="3805613" y="2065623"/>
              <a:ext cx="539431" cy="368392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箭头: 右 15">
              <a:extLst>
                <a:ext uri="{FF2B5EF4-FFF2-40B4-BE49-F238E27FC236}">
                  <a16:creationId xmlns:a16="http://schemas.microsoft.com/office/drawing/2014/main" id="{BFEF40D8-F854-30BA-2906-996706174A77}"/>
                </a:ext>
              </a:extLst>
            </p:cNvPr>
            <p:cNvSpPr/>
            <p:nvPr/>
          </p:nvSpPr>
          <p:spPr>
            <a:xfrm>
              <a:off x="7451924" y="2065623"/>
              <a:ext cx="539431" cy="368392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64827253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3CAC618D-DF95-F495-4869-9027A97ECF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96000" y="909361"/>
            <a:ext cx="7200000" cy="5399999"/>
          </a:xfr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FBEB8E38-A620-787D-E706-03BF27084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PART IV </a:t>
            </a:r>
            <a:r>
              <a:rPr lang="zh-CN" altLang="en-US"/>
              <a:t>实际应用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C219114-C104-89FB-3473-75AE139E4EAC}"/>
              </a:ext>
            </a:extLst>
          </p:cNvPr>
          <p:cNvSpPr txBox="1"/>
          <p:nvPr/>
        </p:nvSpPr>
        <p:spPr>
          <a:xfrm>
            <a:off x="3763951" y="6309360"/>
            <a:ext cx="4664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>
                <a:latin typeface="等线" panose="02010600030101010101" pitchFamily="2" charset="-122"/>
                <a:ea typeface="等线" panose="02010600030101010101" pitchFamily="2" charset="-122"/>
              </a:rPr>
              <a:t>MIT-BIH</a:t>
            </a:r>
            <a:r>
              <a:rPr lang="zh-CN" altLang="en-US">
                <a:latin typeface="等线" panose="02010600030101010101" pitchFamily="2" charset="-122"/>
                <a:ea typeface="等线" panose="02010600030101010101" pitchFamily="2" charset="-122"/>
              </a:rPr>
              <a:t>测试集上的分类结果</a:t>
            </a:r>
          </a:p>
        </p:txBody>
      </p:sp>
    </p:spTree>
    <p:extLst>
      <p:ext uri="{BB962C8B-B14F-4D97-AF65-F5344CB8AC3E}">
        <p14:creationId xmlns:p14="http://schemas.microsoft.com/office/powerpoint/2010/main" val="7940756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B72046-9B7F-B6A6-36D0-8EB3BD23CEE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N"/>
              <a:t>Thanks!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C761F-13E7-ADB5-0B59-8AA7467BB8D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8203539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AC4D3-F787-4F84-0197-FB1AD3ADB5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RES-net </a:t>
            </a:r>
            <a:r>
              <a:rPr lang="zh-CN" altLang="en-US"/>
              <a:t>和 </a:t>
            </a:r>
            <a:r>
              <a:rPr lang="en-US" altLang="zh-CN"/>
              <a:t>neural ODE </a:t>
            </a:r>
            <a:r>
              <a:rPr lang="zh-CN" altLang="en-US"/>
              <a:t>的区别</a:t>
            </a:r>
            <a:endParaRPr lang="en-CN"/>
          </a:p>
        </p:txBody>
      </p:sp>
      <p:pic>
        <p:nvPicPr>
          <p:cNvPr id="4" name="Picture 3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E5677CDD-DB20-E3EA-6422-678F7C83C4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648" y="1772338"/>
            <a:ext cx="3080173" cy="4076700"/>
          </a:xfrm>
          <a:prstGeom prst="rect">
            <a:avLst/>
          </a:prstGeom>
        </p:spPr>
      </p:pic>
      <p:pic>
        <p:nvPicPr>
          <p:cNvPr id="5" name="Picture 4" descr="A screen shot of a black background&#10;&#10;Description automatically generated">
            <a:extLst>
              <a:ext uri="{FF2B5EF4-FFF2-40B4-BE49-F238E27FC236}">
                <a16:creationId xmlns:a16="http://schemas.microsoft.com/office/drawing/2014/main" id="{5D412C4F-7092-6FDD-3116-883B9240BF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4261" y="1680898"/>
            <a:ext cx="3132291" cy="40767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5A96219D-EE42-E58F-F4A1-2E15968BC458}"/>
                  </a:ext>
                </a:extLst>
              </p:cNvPr>
              <p:cNvSpPr txBox="1"/>
              <p:nvPr/>
            </p:nvSpPr>
            <p:spPr>
              <a:xfrm>
                <a:off x="7525512" y="2288880"/>
                <a:ext cx="3832154" cy="22802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altLang="zh-CN" b="0"/>
              </a:p>
              <a:p>
                <a:endParaRPr lang="en-US" altLang="zh-CN"/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altLang="zh-CN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CN"/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endParaRPr lang="en-US" altLang="zh-CN"/>
              </a:p>
              <a:p>
                <a:pPr algn="ctr"/>
                <a:endParaRPr lang="en-US" altLang="zh-CN"/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altLang="zh-CN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CN" alt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lang="en-US" altLang="zh-CN" b="0"/>
              </a:p>
              <a:p>
                <a:pPr algn="ctr"/>
                <a:endParaRPr lang="en-US" altLang="zh-CN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zh-CN" altLang="en-US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/>
              </a:p>
            </p:txBody>
          </p:sp>
        </mc:Choice>
        <mc:Fallback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5A96219D-EE42-E58F-F4A1-2E15968BC4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5512" y="2288880"/>
                <a:ext cx="3832154" cy="2280240"/>
              </a:xfrm>
              <a:prstGeom prst="rect">
                <a:avLst/>
              </a:prstGeom>
              <a:blipFill>
                <a:blip r:embed="rId4"/>
                <a:stretch>
                  <a:fillRect b="-55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456050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EABEB2-9895-9C10-8DFD-618B9C36E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输入与输出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4572056-398C-527C-0481-5E144583CA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有监督学习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r>
              <a:rPr lang="zh-CN" altLang="en-US"/>
              <a:t>无监督学习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2FEA7BA-FEC7-85DB-AA66-A4C74B07CB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774" y="2255520"/>
            <a:ext cx="2616838" cy="1860022"/>
          </a:xfrm>
          <a:prstGeom prst="rect">
            <a:avLst/>
          </a:prstGeom>
        </p:spPr>
      </p:pic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A0DD3BED-792E-28C2-8E22-5425E5A72EED}"/>
              </a:ext>
            </a:extLst>
          </p:cNvPr>
          <p:cNvSpPr/>
          <p:nvPr/>
        </p:nvSpPr>
        <p:spPr>
          <a:xfrm>
            <a:off x="4764024" y="3273552"/>
            <a:ext cx="3090672" cy="1545336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Neural ODE</a:t>
            </a:r>
            <a:endParaRPr lang="zh-CN" altLang="en-US" sz="30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96637C15-2391-3AD8-3295-551269029658}"/>
                  </a:ext>
                </a:extLst>
              </p:cNvPr>
              <p:cNvSpPr txBox="1"/>
              <p:nvPr/>
            </p:nvSpPr>
            <p:spPr>
              <a:xfrm>
                <a:off x="9212580" y="3783263"/>
                <a:ext cx="1327992" cy="5259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𝑑𝑍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zh-CN" altLang="en-US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/>
              </a:p>
            </p:txBody>
          </p:sp>
        </mc:Choice>
        <mc:Fallback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96637C15-2391-3AD8-3295-5512690296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12580" y="3783263"/>
                <a:ext cx="1327992" cy="525913"/>
              </a:xfrm>
              <a:prstGeom prst="rect">
                <a:avLst/>
              </a:prstGeom>
              <a:blipFill>
                <a:blip r:embed="rId3"/>
                <a:stretch>
                  <a:fillRect l="-3810" t="-4762" r="-5714" b="-1428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图片 13">
            <a:extLst>
              <a:ext uri="{FF2B5EF4-FFF2-40B4-BE49-F238E27FC236}">
                <a16:creationId xmlns:a16="http://schemas.microsoft.com/office/drawing/2014/main" id="{2D10EB50-1D1B-D505-BC32-3C39C456D2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5774" y="4818888"/>
            <a:ext cx="2814417" cy="1860023"/>
          </a:xfrm>
          <a:prstGeom prst="rect">
            <a:avLst/>
          </a:prstGeom>
        </p:spPr>
      </p:pic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858E87E5-0122-592F-339B-9BDB79EC6B92}"/>
              </a:ext>
            </a:extLst>
          </p:cNvPr>
          <p:cNvCxnSpPr>
            <a:stCxn id="7" idx="3"/>
            <a:endCxn id="11" idx="1"/>
          </p:cNvCxnSpPr>
          <p:nvPr/>
        </p:nvCxnSpPr>
        <p:spPr>
          <a:xfrm>
            <a:off x="3542612" y="3185531"/>
            <a:ext cx="1221412" cy="8606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4F0C40A2-1272-3DCD-2EAB-1C9213D37554}"/>
              </a:ext>
            </a:extLst>
          </p:cNvPr>
          <p:cNvCxnSpPr>
            <a:stCxn id="14" idx="3"/>
            <a:endCxn id="11" idx="1"/>
          </p:cNvCxnSpPr>
          <p:nvPr/>
        </p:nvCxnSpPr>
        <p:spPr>
          <a:xfrm flipV="1">
            <a:off x="3740191" y="4046220"/>
            <a:ext cx="1023833" cy="17026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C1ED3A2F-AB69-5E6E-9302-04634E27E94C}"/>
              </a:ext>
            </a:extLst>
          </p:cNvPr>
          <p:cNvCxnSpPr>
            <a:stCxn id="11" idx="3"/>
            <a:endCxn id="12" idx="1"/>
          </p:cNvCxnSpPr>
          <p:nvPr/>
        </p:nvCxnSpPr>
        <p:spPr>
          <a:xfrm>
            <a:off x="7854696" y="4046220"/>
            <a:ext cx="13578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64077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EABEB2-9895-9C10-8DFD-618B9C36E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两类问题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D4572056-398C-527C-0481-5E144583CA6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Pre>
                        <m:sPre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PrePr>
                        <m:sub>
                          <m:r>
                            <a:rPr lang="zh-CN" altLang="en-US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𝑚𝑖𝑛</m:t>
                          </m:r>
                        </m:sup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</m:d>
                            </m:e>
                          </m:d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nary>
                                <m:nary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𝑍</m:t>
                                      </m:r>
                                      <m:d>
                                        <m:dPr>
                                          <m:ctrlP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</m:d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zh-CN" altLang="en-US" b="0" i="1" smtClean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d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𝑑𝑡</m:t>
                                  </m:r>
                                </m:e>
                              </m:nary>
                            </m:e>
                          </m:d>
                        </m:e>
                      </m:sPre>
                    </m:oMath>
                  </m:oMathPara>
                </a14:m>
                <a:endParaRPr lang="en-US" altLang="zh-CN"/>
              </a:p>
              <a:p>
                <a:pPr marL="0" indent="0">
                  <a:buNone/>
                </a:pPr>
                <a:endParaRPr lang="en-US" altLang="zh-CN"/>
              </a:p>
              <a:p>
                <a:pPr marL="0" indent="0">
                  <a:buNone/>
                </a:pPr>
                <a:endParaRPr lang="en-US" altLang="zh-CN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Pre>
                        <m:sPre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PrePr>
                        <m:sub>
                          <m:r>
                            <a:rPr lang="zh-CN" altLang="en-US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𝑚𝑖𝑛</m:t>
                          </m:r>
                        </m:sup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……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𝑡𝑛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nary>
                            <m:naryPr>
                              <m:chr m:val="∑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𝑡𝑛</m:t>
                              </m:r>
                            </m:sup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))</m:t>
                              </m:r>
                            </m:e>
                          </m:nary>
                        </m:e>
                      </m:sPre>
                    </m:oMath>
                  </m:oMathPara>
                </a14:m>
                <a:endParaRPr lang="en-US" altLang="zh-CN"/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D4572056-398C-527C-0481-5E144583CA6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2314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05A929BE-99D1-D157-B4CC-62218A7DB616}"/>
              </a:ext>
            </a:extLst>
          </p:cNvPr>
          <p:cNvSpPr txBox="1"/>
          <p:nvPr/>
        </p:nvSpPr>
        <p:spPr>
          <a:xfrm>
            <a:off x="822036" y="5477164"/>
            <a:ext cx="105479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zh-CN" altLang="en-US" sz="2000">
                <a:latin typeface="等线" panose="02010600030101010101" pitchFamily="2" charset="-122"/>
                <a:ea typeface="等线" panose="02010600030101010101" pitchFamily="2" charset="-122"/>
              </a:rPr>
              <a:t>梯度反传：传统的方法，</a:t>
            </a:r>
            <a:r>
              <a:rPr lang="en-US" altLang="zh-CN" sz="2000" err="1">
                <a:latin typeface="等线" panose="02010600030101010101" pitchFamily="2" charset="-122"/>
                <a:ea typeface="等线" panose="02010600030101010101" pitchFamily="2" charset="-122"/>
              </a:rPr>
              <a:t>pytorch</a:t>
            </a:r>
            <a:r>
              <a:rPr lang="en-US" altLang="zh-CN" sz="2000">
                <a:latin typeface="等线" panose="02010600030101010101" pitchFamily="2" charset="-122"/>
                <a:ea typeface="等线" panose="02010600030101010101" pitchFamily="2" charset="-122"/>
              </a:rPr>
              <a:t> </a:t>
            </a:r>
            <a:r>
              <a:rPr lang="zh-CN" altLang="en-US" sz="2000">
                <a:latin typeface="等线" panose="02010600030101010101" pitchFamily="2" charset="-122"/>
                <a:ea typeface="等线" panose="02010600030101010101" pitchFamily="2" charset="-122"/>
              </a:rPr>
              <a:t>即可编写</a:t>
            </a:r>
            <a:endParaRPr lang="en-US" altLang="zh-CN" sz="200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342900" indent="-342900">
              <a:buAutoNum type="arabicPeriod"/>
            </a:pPr>
            <a:r>
              <a:rPr lang="zh-CN" altLang="en-US" sz="2000">
                <a:latin typeface="等线" panose="02010600030101010101" pitchFamily="2" charset="-122"/>
                <a:ea typeface="等线" panose="02010600030101010101" pitchFamily="2" charset="-122"/>
              </a:rPr>
              <a:t>伴随方程（</a:t>
            </a:r>
            <a:r>
              <a:rPr lang="en-US" altLang="zh-CN" sz="2000">
                <a:latin typeface="等线" panose="02010600030101010101" pitchFamily="2" charset="-122"/>
                <a:ea typeface="等线" panose="02010600030101010101" pitchFamily="2" charset="-122"/>
              </a:rPr>
              <a:t>adjoint</a:t>
            </a:r>
            <a:r>
              <a:rPr lang="zh-CN" altLang="en-US" sz="2000">
                <a:latin typeface="等线" panose="02010600030101010101" pitchFamily="2" charset="-122"/>
                <a:ea typeface="等线" panose="02010600030101010101" pitchFamily="2" charset="-122"/>
              </a:rPr>
              <a:t>）：极大的减少了开销</a:t>
            </a:r>
          </a:p>
        </p:txBody>
      </p:sp>
    </p:spTree>
    <p:extLst>
      <p:ext uri="{BB962C8B-B14F-4D97-AF65-F5344CB8AC3E}">
        <p14:creationId xmlns:p14="http://schemas.microsoft.com/office/powerpoint/2010/main" val="38526897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329A4F2-0193-C78B-D722-6DD713768A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0126" y="0"/>
            <a:ext cx="81117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0618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183946AE-190C-D304-F66A-6C37D5466D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4389" y="0"/>
            <a:ext cx="868322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090814"/>
      </p:ext>
    </p:extLst>
  </p:cSld>
  <p:clrMapOvr>
    <a:masterClrMapping/>
  </p:clrMapOvr>
</p:sld>
</file>

<file path=ppt/theme/theme1.xml><?xml version="1.0" encoding="utf-8"?>
<a:theme xmlns:a="http://schemas.openxmlformats.org/drawingml/2006/main" name="VanillaVTI">
  <a:themeElements>
    <a:clrScheme name="Vanilla">
      <a:dk1>
        <a:sysClr val="windowText" lastClr="000000"/>
      </a:dk1>
      <a:lt1>
        <a:sysClr val="window" lastClr="FFFFFF"/>
      </a:lt1>
      <a:dk2>
        <a:srgbClr val="2C3932"/>
      </a:dk2>
      <a:lt2>
        <a:srgbClr val="FDF6EA"/>
      </a:lt2>
      <a:accent1>
        <a:srgbClr val="169C9A"/>
      </a:accent1>
      <a:accent2>
        <a:srgbClr val="FA9A42"/>
      </a:accent2>
      <a:accent3>
        <a:srgbClr val="E15C3D"/>
      </a:accent3>
      <a:accent4>
        <a:srgbClr val="E78A67"/>
      </a:accent4>
      <a:accent5>
        <a:srgbClr val="A74B40"/>
      </a:accent5>
      <a:accent6>
        <a:srgbClr val="3D9072"/>
      </a:accent6>
      <a:hlink>
        <a:srgbClr val="169C9A"/>
      </a:hlink>
      <a:folHlink>
        <a:srgbClr val="E15C3D"/>
      </a:folHlink>
    </a:clrScheme>
    <a:fontScheme name="Neue Haas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nillaVTI" id="{54D376C6-1C9B-4C6B-8F3C-483BB307BB05}" vid="{7690D8A9-C071-45EF-BA7A-F7FA9779B11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2946</Words>
  <Application>Microsoft Macintosh PowerPoint</Application>
  <PresentationFormat>Widescreen</PresentationFormat>
  <Paragraphs>301</Paragraphs>
  <Slides>44</Slides>
  <Notes>20</Notes>
  <HiddenSlides>0</HiddenSlides>
  <MMClips>6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5" baseType="lpstr">
      <vt:lpstr>??</vt:lpstr>
      <vt:lpstr>DengXian</vt:lpstr>
      <vt:lpstr>DengXian</vt:lpstr>
      <vt:lpstr>微软雅黑</vt:lpstr>
      <vt:lpstr>幼圆</vt:lpstr>
      <vt:lpstr>Aptos</vt:lpstr>
      <vt:lpstr>Arial</vt:lpstr>
      <vt:lpstr>Cambria Math</vt:lpstr>
      <vt:lpstr>Neue Haas Grotesk Text Pro</vt:lpstr>
      <vt:lpstr>Times New Roman</vt:lpstr>
      <vt:lpstr>VanillaVTI</vt:lpstr>
      <vt:lpstr>基于Neural ODE的复杂动力学学习</vt:lpstr>
      <vt:lpstr>OUTLINE</vt:lpstr>
      <vt:lpstr>PART I 时间序列的动力学学习  </vt:lpstr>
      <vt:lpstr>Neural Ordinary Differential Equations</vt:lpstr>
      <vt:lpstr>RES-net 和 neural ODE 的区别</vt:lpstr>
      <vt:lpstr>输入与输出</vt:lpstr>
      <vt:lpstr>两类问题</vt:lpstr>
      <vt:lpstr>PowerPoint Presentation</vt:lpstr>
      <vt:lpstr>PowerPoint Presentation</vt:lpstr>
      <vt:lpstr>结果</vt:lpstr>
      <vt:lpstr>PART II 标准化流</vt:lpstr>
      <vt:lpstr>PART II 标准化流 基础概念</vt:lpstr>
      <vt:lpstr>PART II 标准化流 基础概念</vt:lpstr>
      <vt:lpstr>PART II 标准化流 基础概念</vt:lpstr>
      <vt:lpstr>PART II 标准化流 标准化流的连续化</vt:lpstr>
      <vt:lpstr>PART II 标准化流 标准化流的连续化</vt:lpstr>
      <vt:lpstr>PART II 标准化流 标准化流的连续化</vt:lpstr>
      <vt:lpstr>PART II 标准化流 Planar Flow</vt:lpstr>
      <vt:lpstr>PART II 标准化流 Planar Flow</vt:lpstr>
      <vt:lpstr>PART II 标准化流 Planar Flow</vt:lpstr>
      <vt:lpstr>PART II 标准化流 Planar Flow</vt:lpstr>
      <vt:lpstr>PART II 标准化流 OT Flow</vt:lpstr>
      <vt:lpstr>PART II 标准化流 OT Flow</vt:lpstr>
      <vt:lpstr>PART II 标准化流 OT Flow</vt:lpstr>
      <vt:lpstr>PART II 标准化流 Result</vt:lpstr>
      <vt:lpstr>PART II 标准化流 Result</vt:lpstr>
      <vt:lpstr>PART II 标准化流 Result</vt:lpstr>
      <vt:lpstr>PART III 信息压缩</vt:lpstr>
      <vt:lpstr>PART III 信息压缩</vt:lpstr>
      <vt:lpstr>PART III 信息压缩</vt:lpstr>
      <vt:lpstr>PART III 信息压缩</vt:lpstr>
      <vt:lpstr>PART III 信息压缩</vt:lpstr>
      <vt:lpstr>PART III 信息压缩</vt:lpstr>
      <vt:lpstr>PART III 信息压缩</vt:lpstr>
      <vt:lpstr>PART III 信息压缩</vt:lpstr>
      <vt:lpstr>PART III 信息压缩</vt:lpstr>
      <vt:lpstr>PART III 信息压缩</vt:lpstr>
      <vt:lpstr>PART III 信息压缩</vt:lpstr>
      <vt:lpstr>PART III 信息压缩</vt:lpstr>
      <vt:lpstr>PART IV 实际应用</vt:lpstr>
      <vt:lpstr>PART IV 实际应用</vt:lpstr>
      <vt:lpstr>PART IV 实际应用</vt:lpstr>
      <vt:lpstr>PART IV 实际应用</vt:lpstr>
      <vt:lpstr>Thanks!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Neural ODE</dc:title>
  <dc:creator>盼盼 郑</dc:creator>
  <cp:lastModifiedBy>盼盼 郑</cp:lastModifiedBy>
  <cp:revision>1</cp:revision>
  <dcterms:created xsi:type="dcterms:W3CDTF">2024-06-11T14:02:29Z</dcterms:created>
  <dcterms:modified xsi:type="dcterms:W3CDTF">2024-06-22T03:45:36Z</dcterms:modified>
</cp:coreProperties>
</file>